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338" r:id="rId2"/>
    <p:sldId id="333" r:id="rId3"/>
    <p:sldId id="330" r:id="rId4"/>
    <p:sldId id="334" r:id="rId5"/>
    <p:sldId id="331" r:id="rId6"/>
    <p:sldId id="321" r:id="rId7"/>
    <p:sldId id="332" r:id="rId8"/>
    <p:sldId id="325" r:id="rId9"/>
    <p:sldId id="326" r:id="rId10"/>
    <p:sldId id="327" r:id="rId11"/>
    <p:sldId id="335" r:id="rId12"/>
    <p:sldId id="328" r:id="rId13"/>
    <p:sldId id="310" r:id="rId14"/>
    <p:sldId id="311" r:id="rId15"/>
    <p:sldId id="312" r:id="rId16"/>
    <p:sldId id="313" r:id="rId17"/>
    <p:sldId id="314" r:id="rId18"/>
    <p:sldId id="315" r:id="rId19"/>
    <p:sldId id="316" r:id="rId20"/>
    <p:sldId id="336" r:id="rId21"/>
    <p:sldId id="259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duardo Erasmo Osornio García" initials="EEOG" lastIdx="1" clrIdx="0">
    <p:extLst>
      <p:ext uri="{19B8F6BF-5375-455C-9EA6-DF929625EA0E}">
        <p15:presenceInfo xmlns:p15="http://schemas.microsoft.com/office/powerpoint/2012/main" userId="S-1-5-21-143726606-2674014564-3358516003-10061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5697"/>
    <a:srgbClr val="464646"/>
    <a:srgbClr val="E10267"/>
    <a:srgbClr val="203F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88527" autoAdjust="0"/>
  </p:normalViewPr>
  <p:slideViewPr>
    <p:cSldViewPr snapToGrid="0" snapToObjects="1">
      <p:cViewPr varScale="1">
        <p:scale>
          <a:sx n="107" d="100"/>
          <a:sy n="107" d="100"/>
        </p:scale>
        <p:origin x="173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8" d="100"/>
          <a:sy n="98" d="100"/>
        </p:scale>
        <p:origin x="-356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A5288-0FB4-9140-B1E1-EC75F160B15D}" type="datetimeFigureOut">
              <a:rPr lang="en-US" smtClean="0"/>
              <a:pPr/>
              <a:t>2/23/2017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CF100B-849E-EC43-82FA-5DA0ED8EBF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2924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E59BEB-9678-CF42-A541-10C099E0E523}" type="datetimeFigureOut">
              <a:rPr lang="en-US" smtClean="0"/>
              <a:pPr/>
              <a:t>2/23/2017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518665-41FC-F14F-AE91-55B01599AC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3284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18665-41FC-F14F-AE91-55B01599AC73}" type="slidenum">
              <a:rPr lang="es-lm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1582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18665-41FC-F14F-AE91-55B01599AC73}" type="slidenum">
              <a:rPr lang="es-lm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4928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18665-41FC-F14F-AE91-55B01599AC73}" type="slidenum">
              <a:rPr lang="es-lm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5310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18665-41FC-F14F-AE91-55B01599AC73}" type="slidenum">
              <a:rPr lang="es-lm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0247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18665-41FC-F14F-AE91-55B01599AC73}" type="slidenum">
              <a:rPr lang="es-lm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2573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18665-41FC-F14F-AE91-55B01599AC73}" type="slidenum">
              <a:rPr lang="es-lm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9889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18665-41FC-F14F-AE91-55B01599AC73}" type="slidenum">
              <a:rPr lang="es-lm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6121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18665-41FC-F14F-AE91-55B01599AC73}" type="slidenum">
              <a:rPr lang="es-lm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8548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18665-41FC-F14F-AE91-55B01599AC73}" type="slidenum">
              <a:rPr lang="es-lm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8280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18665-41FC-F14F-AE91-55B01599AC73}" type="slidenum">
              <a:rPr lang="es-lm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1746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b="1" dirty="0" smtClean="0"/>
          </a:p>
          <a:p>
            <a:r>
              <a:rPr lang="es-lm" dirty="0" smtClean="0"/>
              <a:t>-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18665-41FC-F14F-AE91-55B01599AC73}" type="slidenum">
              <a:rPr lang="es-lm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0162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18665-41FC-F14F-AE91-55B01599AC73}" type="slidenum">
              <a:rPr lang="es-lm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5771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18665-41FC-F14F-AE91-55B01599AC73}" type="slidenum">
              <a:rPr lang="es-lm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69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3"/>
          <p:cNvSpPr>
            <a:spLocks noGrp="1"/>
          </p:cNvSpPr>
          <p:nvPr>
            <p:ph type="body" sz="quarter" idx="4294967295"/>
          </p:nvPr>
        </p:nvSpPr>
        <p:spPr>
          <a:xfrm>
            <a:off x="3352800" y="2743200"/>
            <a:ext cx="5486400" cy="990600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endParaRPr lang="en-US" sz="4400" b="1" dirty="0">
              <a:solidFill>
                <a:srgbClr val="2C5697"/>
              </a:solidFill>
            </a:endParaRPr>
          </a:p>
        </p:txBody>
      </p:sp>
      <p:sp>
        <p:nvSpPr>
          <p:cNvPr id="4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3352800" y="3886200"/>
            <a:ext cx="5486400" cy="533400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endParaRPr lang="en-US" sz="1800" dirty="0">
              <a:solidFill>
                <a:srgbClr val="E10267"/>
              </a:solidFill>
              <a:latin typeface="GothamBook" pitchFamily="5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95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/>
            </a:lvl1pPr>
          </a:lstStyle>
          <a:p>
            <a:r>
              <a:rPr lang="es-lm" dirty="0" smtClean="0"/>
              <a:t>Haga clic para editar el estilo del título Maestro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>
          <a:xfrm>
            <a:off x="457200" y="146304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lm" dirty="0" smtClean="0"/>
              <a:t>Haga clic para editar los estilos de texto del Maestro</a:t>
            </a:r>
          </a:p>
          <a:p>
            <a:pPr lvl="1"/>
            <a:r>
              <a:rPr lang="es-lm" dirty="0" smtClean="0"/>
              <a:t>Segundo nivel</a:t>
            </a:r>
          </a:p>
          <a:p>
            <a:pPr lvl="2"/>
            <a:r>
              <a:rPr lang="es-lm" dirty="0" smtClean="0"/>
              <a:t>Tercer nivel</a:t>
            </a:r>
          </a:p>
          <a:p>
            <a:pPr lvl="3"/>
            <a:r>
              <a:rPr lang="es-lm" dirty="0" smtClean="0"/>
              <a:t>Cuarto nivel</a:t>
            </a:r>
          </a:p>
          <a:p>
            <a:pPr lvl="4"/>
            <a:r>
              <a:rPr lang="es-lm" dirty="0" smtClean="0"/>
              <a:t>Quinto nivel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7813386" y="6429742"/>
            <a:ext cx="11909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4A46A4BB-7A2A-444D-9306-DE68DB00A4AB}" type="slidenum">
              <a:rPr lang="es-lm" sz="1100" smtClean="0">
                <a:solidFill>
                  <a:srgbClr val="FFFFFF"/>
                </a:solidFill>
              </a:rPr>
              <a:pPr algn="r"/>
              <a:t>‹#›</a:t>
            </a:fld>
            <a:endParaRPr lang="en-US" sz="11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ng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95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lnSpc>
                <a:spcPct val="80000"/>
              </a:lnSpc>
              <a:defRPr sz="37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>
          <a:xfrm>
            <a:off x="457200" y="146304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7813386" y="6429742"/>
            <a:ext cx="11909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4A46A4BB-7A2A-444D-9306-DE68DB00A4AB}" type="slidenum">
              <a:rPr lang="en-US" sz="1100" smtClean="0">
                <a:solidFill>
                  <a:srgbClr val="FFFFFF"/>
                </a:solidFill>
              </a:rPr>
              <a:pPr algn="r"/>
              <a:t>‹#›</a:t>
            </a:fld>
            <a:endParaRPr lang="en-US" sz="11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78193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 Photo">
    <p:bg>
      <p:bgPr>
        <a:solidFill>
          <a:srgbClr val="203F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 userDrawn="1"/>
        </p:nvSpPr>
        <p:spPr>
          <a:xfrm>
            <a:off x="7813386" y="6429742"/>
            <a:ext cx="11909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4A46A4BB-7A2A-444D-9306-DE68DB00A4AB}" type="slidenum">
              <a:rPr lang="en-US" sz="1100" smtClean="0">
                <a:solidFill>
                  <a:srgbClr val="FFFFFF"/>
                </a:solidFill>
              </a:rPr>
              <a:pPr algn="r"/>
              <a:t>‹#›</a:t>
            </a:fld>
            <a:endParaRPr lang="en-US" sz="11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9237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ives_Photo">
    <p:bg>
      <p:bgPr>
        <a:solidFill>
          <a:srgbClr val="203F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70745"/>
            <a:ext cx="8229600" cy="5127452"/>
          </a:xfrm>
          <a:solidFill>
            <a:schemeClr val="tx1">
              <a:alpha val="80000"/>
            </a:schemeClr>
          </a:solidFill>
        </p:spPr>
        <p:txBody>
          <a:bodyPr lIns="457200" rIns="457200" anchor="ctr" anchorCtr="0"/>
          <a:lstStyle>
            <a:lvl1pPr>
              <a:defRPr>
                <a:solidFill>
                  <a:srgbClr val="2C5697"/>
                </a:solidFill>
              </a:defRPr>
            </a:lvl1pPr>
            <a:lvl2pPr>
              <a:defRPr>
                <a:solidFill>
                  <a:srgbClr val="2C5697"/>
                </a:solidFill>
              </a:defRPr>
            </a:lvl2pPr>
            <a:lvl3pPr>
              <a:defRPr>
                <a:solidFill>
                  <a:srgbClr val="2C5697"/>
                </a:solidFill>
              </a:defRPr>
            </a:lvl3pPr>
            <a:lvl4pPr>
              <a:defRPr>
                <a:solidFill>
                  <a:srgbClr val="2C5697"/>
                </a:solidFill>
              </a:defRPr>
            </a:lvl4pPr>
            <a:lvl5pPr>
              <a:defRPr>
                <a:solidFill>
                  <a:srgbClr val="2C5697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7813386" y="6429742"/>
            <a:ext cx="11909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4A46A4BB-7A2A-444D-9306-DE68DB00A4AB}" type="slidenum">
              <a:rPr lang="en-US" sz="1100" smtClean="0">
                <a:solidFill>
                  <a:srgbClr val="FFFFFF"/>
                </a:solidFill>
              </a:rPr>
              <a:pPr algn="r"/>
              <a:t>‹#›</a:t>
            </a:fld>
            <a:endParaRPr lang="en-US" sz="11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8168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0059" y="2183279"/>
            <a:ext cx="5545791" cy="2474260"/>
          </a:xfrm>
        </p:spPr>
        <p:txBody>
          <a:bodyPr/>
          <a:lstStyle>
            <a:lvl1pPr>
              <a:defRPr>
                <a:solidFill>
                  <a:srgbClr val="E10267"/>
                </a:solidFill>
              </a:defRPr>
            </a:lvl1pPr>
          </a:lstStyle>
          <a:p>
            <a:r>
              <a:rPr lang="es-lm" dirty="0" smtClean="0"/>
              <a:t>Haga clic para editar el estilo del título Maestro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95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lm" dirty="0" smtClean="0"/>
              <a:t>Haga clic para editar el estilo del título Maestro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6304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lm" dirty="0" smtClean="0"/>
              <a:t>Haga clic para editar los estilos de texto del Maestro</a:t>
            </a:r>
          </a:p>
          <a:p>
            <a:pPr lvl="1"/>
            <a:r>
              <a:rPr lang="es-lm" dirty="0" smtClean="0"/>
              <a:t>Segundo nivel</a:t>
            </a:r>
          </a:p>
          <a:p>
            <a:pPr lvl="2"/>
            <a:r>
              <a:rPr lang="es-lm" dirty="0" smtClean="0"/>
              <a:t>Tercer nivel</a:t>
            </a:r>
          </a:p>
          <a:p>
            <a:pPr lvl="3"/>
            <a:r>
              <a:rPr lang="es-lm" dirty="0" smtClean="0"/>
              <a:t>Cuarto nivel</a:t>
            </a:r>
          </a:p>
          <a:p>
            <a:pPr lvl="4"/>
            <a:r>
              <a:rPr lang="es-lm" dirty="0" smtClean="0"/>
              <a:t>Quinto nivel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422071" y="65405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6" r:id="rId3"/>
    <p:sldLayoutId id="2147483654" r:id="rId4"/>
    <p:sldLayoutId id="2147483655" r:id="rId5"/>
    <p:sldLayoutId id="2147483653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4200" b="1" i="0" kern="1200">
          <a:solidFill>
            <a:schemeClr val="tx1"/>
          </a:solidFill>
          <a:latin typeface="Calibri"/>
          <a:ea typeface="+mj-ea"/>
          <a:cs typeface="Calibri"/>
        </a:defRPr>
      </a:lvl1pPr>
    </p:titleStyle>
    <p:bodyStyle>
      <a:lvl1pPr marL="342900" indent="-342900" algn="l" defTabSz="457200" rtl="0" eaLnBrk="1" latinLnBrk="0" hangingPunct="1">
        <a:lnSpc>
          <a:spcPct val="80000"/>
        </a:lnSpc>
        <a:spcBef>
          <a:spcPts val="1000"/>
        </a:spcBef>
        <a:buClr>
          <a:srgbClr val="E10267"/>
        </a:buClr>
        <a:buFont typeface="Arial"/>
        <a:buChar char="•"/>
        <a:defRPr lang="en-US" sz="3000" kern="1200" dirty="0" smtClean="0">
          <a:solidFill>
            <a:srgbClr val="464646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lnSpc>
          <a:spcPct val="80000"/>
        </a:lnSpc>
        <a:spcBef>
          <a:spcPts val="1000"/>
        </a:spcBef>
        <a:buClr>
          <a:srgbClr val="E10267"/>
        </a:buClr>
        <a:buFont typeface="Arial"/>
        <a:buChar char="–"/>
        <a:defRPr lang="en-US" sz="2800" kern="1200" dirty="0" smtClean="0">
          <a:solidFill>
            <a:srgbClr val="464646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lnSpc>
          <a:spcPct val="80000"/>
        </a:lnSpc>
        <a:spcBef>
          <a:spcPts val="1000"/>
        </a:spcBef>
        <a:buClr>
          <a:srgbClr val="E10267"/>
        </a:buClr>
        <a:buFont typeface="Arial"/>
        <a:buChar char="•"/>
        <a:defRPr lang="en-US" sz="2400" kern="1200" dirty="0" smtClean="0">
          <a:solidFill>
            <a:srgbClr val="464646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lnSpc>
          <a:spcPct val="80000"/>
        </a:lnSpc>
        <a:spcBef>
          <a:spcPts val="1000"/>
        </a:spcBef>
        <a:buClr>
          <a:srgbClr val="E10267"/>
        </a:buClr>
        <a:buFont typeface="Arial"/>
        <a:buChar char="–"/>
        <a:defRPr lang="en-US" sz="2000" kern="1200" dirty="0" smtClean="0">
          <a:solidFill>
            <a:srgbClr val="464646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lnSpc>
          <a:spcPct val="80000"/>
        </a:lnSpc>
        <a:spcBef>
          <a:spcPts val="1000"/>
        </a:spcBef>
        <a:buClr>
          <a:srgbClr val="E10267"/>
        </a:buClr>
        <a:buFont typeface="Arial"/>
        <a:buChar char="»"/>
        <a:defRPr lang="en-US" sz="2000" kern="1200" dirty="0">
          <a:solidFill>
            <a:srgbClr val="464646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 txBox="1">
            <a:spLocks/>
          </p:cNvSpPr>
          <p:nvPr/>
        </p:nvSpPr>
        <p:spPr>
          <a:xfrm>
            <a:off x="3164120" y="1828800"/>
            <a:ext cx="5689600" cy="32004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342900" indent="-342900" algn="l" defTabSz="457200" rtl="0" eaLnBrk="1" latinLnBrk="0" hangingPunct="1">
              <a:lnSpc>
                <a:spcPct val="80000"/>
              </a:lnSpc>
              <a:spcBef>
                <a:spcPts val="1000"/>
              </a:spcBef>
              <a:buClr>
                <a:srgbClr val="E10267"/>
              </a:buClr>
              <a:buFont typeface="Arial"/>
              <a:buChar char="•"/>
              <a:defRPr lang="en-US" sz="3000" kern="1200" dirty="0" smtClean="0">
                <a:solidFill>
                  <a:srgbClr val="464646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lnSpc>
                <a:spcPct val="80000"/>
              </a:lnSpc>
              <a:spcBef>
                <a:spcPts val="1000"/>
              </a:spcBef>
              <a:buClr>
                <a:srgbClr val="E10267"/>
              </a:buClr>
              <a:buFont typeface="Arial"/>
              <a:buChar char="–"/>
              <a:defRPr lang="en-US" sz="2800" kern="1200" dirty="0" smtClean="0">
                <a:solidFill>
                  <a:srgbClr val="46464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lnSpc>
                <a:spcPct val="80000"/>
              </a:lnSpc>
              <a:spcBef>
                <a:spcPts val="1000"/>
              </a:spcBef>
              <a:buClr>
                <a:srgbClr val="E10267"/>
              </a:buClr>
              <a:buFont typeface="Arial"/>
              <a:buChar char="•"/>
              <a:defRPr lang="en-US" sz="2400" kern="1200" dirty="0" smtClean="0">
                <a:solidFill>
                  <a:srgbClr val="46464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lnSpc>
                <a:spcPct val="80000"/>
              </a:lnSpc>
              <a:spcBef>
                <a:spcPts val="1000"/>
              </a:spcBef>
              <a:buClr>
                <a:srgbClr val="E10267"/>
              </a:buClr>
              <a:buFont typeface="Arial"/>
              <a:buChar char="–"/>
              <a:defRPr lang="en-US" sz="2000" kern="1200" dirty="0" smtClean="0">
                <a:solidFill>
                  <a:srgbClr val="46464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lnSpc>
                <a:spcPct val="80000"/>
              </a:lnSpc>
              <a:spcBef>
                <a:spcPts val="1000"/>
              </a:spcBef>
              <a:buClr>
                <a:srgbClr val="E10267"/>
              </a:buClr>
              <a:buFont typeface="Arial"/>
              <a:buChar char="»"/>
              <a:defRPr lang="en-US" sz="2000" kern="1200" dirty="0">
                <a:solidFill>
                  <a:srgbClr val="46464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buClrTx/>
              <a:buFont typeface="Arial"/>
              <a:buNone/>
              <a:defRPr/>
            </a:pPr>
            <a:r>
              <a:rPr lang="es-lm" sz="3600" b="1" dirty="0" smtClean="0">
                <a:solidFill>
                  <a:srgbClr val="2C5697"/>
                </a:solidFill>
                <a:cs typeface="Arial"/>
              </a:rPr>
              <a:t>TRIPLE RIESGO: Protegiendo</a:t>
            </a:r>
          </a:p>
          <a:p>
            <a:pPr marL="0" indent="0" algn="ctr">
              <a:spcBef>
                <a:spcPct val="0"/>
              </a:spcBef>
              <a:buClrTx/>
              <a:buFont typeface="Arial"/>
              <a:buNone/>
              <a:defRPr/>
            </a:pPr>
            <a:r>
              <a:rPr lang="es-lm" sz="3600" b="1" dirty="0" smtClean="0">
                <a:solidFill>
                  <a:srgbClr val="2C5697"/>
                </a:solidFill>
                <a:cs typeface="Arial"/>
              </a:rPr>
              <a:t>a los Refugiados Sobrevivientes de Violencia Sexual y de Género en Situación de Riesgo</a:t>
            </a:r>
          </a:p>
          <a:p>
            <a:pPr marL="0" indent="0" algn="ctr">
              <a:spcBef>
                <a:spcPct val="0"/>
              </a:spcBef>
              <a:buClrTx/>
              <a:buFont typeface="Arial"/>
              <a:buNone/>
              <a:defRPr/>
            </a:pPr>
            <a:endParaRPr lang="en-US" sz="2400" b="1" dirty="0" smtClean="0">
              <a:solidFill>
                <a:srgbClr val="E10267"/>
              </a:solidFill>
              <a:cs typeface="Arial"/>
            </a:endParaRPr>
          </a:p>
          <a:p>
            <a:pPr marL="0" indent="0" algn="ctr">
              <a:spcBef>
                <a:spcPct val="0"/>
              </a:spcBef>
              <a:buClrTx/>
              <a:buFont typeface="Arial"/>
              <a:buNone/>
              <a:defRPr/>
            </a:pPr>
            <a:r>
              <a:rPr lang="es-lm" sz="2300" dirty="0" smtClean="0">
                <a:solidFill>
                  <a:srgbClr val="E10267"/>
                </a:solidFill>
                <a:uFill>
                  <a:solidFill>
                    <a:srgbClr val="2C5697"/>
                  </a:solidFill>
                </a:uFill>
                <a:cs typeface="Arial"/>
              </a:rPr>
              <a:t>HALLAZGOS Y RECOMENDACIONES</a:t>
            </a:r>
            <a:endParaRPr lang="en-US" sz="2300" dirty="0">
              <a:solidFill>
                <a:srgbClr val="E10267"/>
              </a:solidFill>
              <a:uFill>
                <a:solidFill>
                  <a:srgbClr val="2C5697"/>
                </a:solidFill>
              </a:u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43808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63041"/>
            <a:ext cx="8229600" cy="477266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lm" dirty="0" smtClean="0"/>
              <a:t>Los refugiados en situación de riesgo experimentan </a:t>
            </a:r>
            <a:r>
              <a:rPr lang="es-lm" dirty="0"/>
              <a:t>barreras para la satisfacción de sus necesidades básicas </a:t>
            </a:r>
            <a:r>
              <a:rPr lang="es-MX" dirty="0"/>
              <a:t>de manera </a:t>
            </a:r>
            <a:r>
              <a:rPr lang="es-lm" dirty="0"/>
              <a:t>que incrementan </a:t>
            </a:r>
            <a:r>
              <a:rPr lang="es-MX" dirty="0"/>
              <a:t>su</a:t>
            </a:r>
            <a:r>
              <a:rPr lang="es-lm" dirty="0"/>
              <a:t> exposición a VSG e inhiben su capacidad de acceso a servicios para sobrevivientes:</a:t>
            </a:r>
          </a:p>
          <a:p>
            <a:r>
              <a:rPr lang="es-lm" dirty="0" smtClean="0"/>
              <a:t>Oportunidades para la subsistencia</a:t>
            </a:r>
          </a:p>
          <a:p>
            <a:r>
              <a:rPr lang="es-lm" dirty="0" smtClean="0"/>
              <a:t>Albergue seguro</a:t>
            </a:r>
          </a:p>
          <a:p>
            <a:r>
              <a:rPr lang="es-lm" dirty="0" smtClean="0"/>
              <a:t>Alimento, medicamentos y necesidades básicas</a:t>
            </a:r>
          </a:p>
          <a:p>
            <a:r>
              <a:rPr lang="es-lm" dirty="0" smtClean="0"/>
              <a:t>Transporte hacia los servicios </a:t>
            </a:r>
            <a:r>
              <a:rPr lang="es-lm" dirty="0"/>
              <a:t>de </a:t>
            </a:r>
            <a:r>
              <a:rPr lang="es-lm" dirty="0" smtClean="0"/>
              <a:t>protección</a:t>
            </a:r>
          </a:p>
          <a:p>
            <a:r>
              <a:rPr lang="es-lm" dirty="0" smtClean="0"/>
              <a:t>Protección policial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None/>
            </a:pPr>
            <a:r>
              <a:rPr lang="es-lm" dirty="0" smtClean="0"/>
              <a:t>Esto impacta a los refugiados, a sus dependientes y</a:t>
            </a:r>
            <a:endParaRPr lang="es-MX" dirty="0" smtClean="0"/>
          </a:p>
          <a:p>
            <a:pPr>
              <a:buNone/>
            </a:pPr>
            <a:r>
              <a:rPr lang="es-MX" dirty="0"/>
              <a:t>f</a:t>
            </a:r>
            <a:r>
              <a:rPr lang="es-lm" dirty="0" smtClean="0"/>
              <a:t>amilias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lm" dirty="0"/>
              <a:t>Hallazgos: </a:t>
            </a:r>
            <a:r>
              <a:rPr lang="es-lm" b="0" dirty="0"/>
              <a:t>Necesidades </a:t>
            </a:r>
            <a:r>
              <a:rPr lang="en-US" b="0" dirty="0" smtClean="0"/>
              <a:t>B</a:t>
            </a:r>
            <a:r>
              <a:rPr lang="es-lm" b="0" dirty="0" smtClean="0"/>
              <a:t>ásicas </a:t>
            </a:r>
            <a:r>
              <a:rPr lang="en-US" b="0" dirty="0" smtClean="0"/>
              <a:t>I</a:t>
            </a:r>
            <a:r>
              <a:rPr lang="es-lm" b="0" dirty="0" smtClean="0"/>
              <a:t>nsatisfechas</a:t>
            </a:r>
            <a:endParaRPr lang="es-lm" b="0" dirty="0"/>
          </a:p>
        </p:txBody>
      </p:sp>
    </p:spTree>
    <p:extLst>
      <p:ext uri="{BB962C8B-B14F-4D97-AF65-F5344CB8AC3E}">
        <p14:creationId xmlns:p14="http://schemas.microsoft.com/office/powerpoint/2010/main" val="2208864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63041"/>
            <a:ext cx="8229600" cy="4798060"/>
          </a:xfrm>
        </p:spPr>
        <p:txBody>
          <a:bodyPr>
            <a:normAutofit/>
          </a:bodyPr>
          <a:lstStyle/>
          <a:p>
            <a:r>
              <a:rPr lang="es-lm" dirty="0" smtClean="0"/>
              <a:t>Pocas agencias recolectan datos desglosados de incidentes o características clave de VSG en contra de refugiados en situación de riesgo </a:t>
            </a:r>
            <a:r>
              <a:rPr lang="es-MX" dirty="0"/>
              <a:t>con</a:t>
            </a:r>
            <a:r>
              <a:rPr lang="es-lm" dirty="0"/>
              <a:t> base a</a:t>
            </a:r>
            <a:r>
              <a:rPr lang="es-MX" dirty="0"/>
              <a:t> su</a:t>
            </a:r>
            <a:r>
              <a:rPr lang="es-lm" dirty="0"/>
              <a:t>:</a:t>
            </a:r>
          </a:p>
          <a:p>
            <a:pPr lvl="1"/>
            <a:r>
              <a:rPr lang="en-US" sz="3000" dirty="0"/>
              <a:t>E</a:t>
            </a:r>
            <a:r>
              <a:rPr lang="es-lm" sz="3000" dirty="0" smtClean="0"/>
              <a:t>dad, discapacidad, género, orientación sexual, identidad de género</a:t>
            </a:r>
          </a:p>
          <a:p>
            <a:r>
              <a:rPr lang="es-lm" dirty="0" smtClean="0"/>
              <a:t>La limitación de datos impide el financiamiento para respuestas</a:t>
            </a:r>
            <a:r>
              <a:rPr lang="es-lm" dirty="0"/>
              <a:t> programáticas </a:t>
            </a:r>
            <a:r>
              <a:rPr lang="es-lm" dirty="0" smtClean="0"/>
              <a:t>apropiadas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lm" dirty="0"/>
              <a:t>Hallazgos: </a:t>
            </a:r>
            <a:r>
              <a:rPr lang="es-lm" b="0" dirty="0"/>
              <a:t>Recolección de Datos de las Agencias</a:t>
            </a:r>
          </a:p>
        </p:txBody>
      </p:sp>
    </p:spTree>
    <p:extLst>
      <p:ext uri="{BB962C8B-B14F-4D97-AF65-F5344CB8AC3E}">
        <p14:creationId xmlns:p14="http://schemas.microsoft.com/office/powerpoint/2010/main" val="440034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63040"/>
            <a:ext cx="8229600" cy="479806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s-lm" dirty="0" smtClean="0"/>
              <a:t>Muchas agencias carecen de:</a:t>
            </a:r>
          </a:p>
          <a:p>
            <a:r>
              <a:rPr lang="es-lm" b="1" dirty="0" smtClean="0"/>
              <a:t>Recursos </a:t>
            </a:r>
            <a:r>
              <a:rPr lang="es-lm" dirty="0"/>
              <a:t>para </a:t>
            </a:r>
            <a:r>
              <a:rPr lang="es-lm" dirty="0" smtClean="0"/>
              <a:t>brindar los servicios de protección apropiados </a:t>
            </a:r>
            <a:r>
              <a:rPr lang="es-lm" dirty="0"/>
              <a:t>a los</a:t>
            </a:r>
            <a:r>
              <a:rPr lang="es-lm" dirty="0" smtClean="0"/>
              <a:t> refugiados</a:t>
            </a:r>
            <a:r>
              <a:rPr dirty="0"/>
              <a:t> </a:t>
            </a:r>
            <a:r>
              <a:rPr lang="es-lm" dirty="0"/>
              <a:t>en situación</a:t>
            </a:r>
            <a:r>
              <a:rPr lang="es-lm" dirty="0" smtClean="0"/>
              <a:t> de riesgo</a:t>
            </a:r>
          </a:p>
          <a:p>
            <a:r>
              <a:rPr lang="es-lm" b="1" dirty="0" smtClean="0"/>
              <a:t>La capacitación</a:t>
            </a:r>
            <a:r>
              <a:rPr lang="es-lm" dirty="0" smtClean="0"/>
              <a:t> necesaria </a:t>
            </a:r>
            <a:r>
              <a:rPr lang="es-lm" dirty="0"/>
              <a:t>para </a:t>
            </a:r>
            <a:r>
              <a:rPr lang="es-MX" dirty="0"/>
              <a:t>ajustar</a:t>
            </a:r>
            <a:r>
              <a:rPr lang="es-lm" dirty="0"/>
              <a:t> </a:t>
            </a:r>
            <a:r>
              <a:rPr lang="es-lm" dirty="0" smtClean="0"/>
              <a:t>los servicios</a:t>
            </a:r>
          </a:p>
          <a:p>
            <a:r>
              <a:rPr lang="es-lm" b="1" dirty="0" smtClean="0"/>
              <a:t>Ambientes </a:t>
            </a:r>
            <a:r>
              <a:rPr lang="es-lm" b="1" dirty="0"/>
              <a:t>acogedores</a:t>
            </a:r>
          </a:p>
          <a:p>
            <a:r>
              <a:rPr lang="es-lm" b="1" dirty="0" smtClean="0"/>
              <a:t>Sistemas para coordinar</a:t>
            </a:r>
            <a:r>
              <a:rPr lang="es-lm" dirty="0"/>
              <a:t> </a:t>
            </a:r>
            <a:r>
              <a:rPr lang="es-MX" dirty="0"/>
              <a:t>el alcance </a:t>
            </a:r>
            <a:r>
              <a:rPr lang="es-lm" dirty="0" smtClean="0"/>
              <a:t>y las </a:t>
            </a:r>
            <a:r>
              <a:rPr lang="es-MX" dirty="0"/>
              <a:t>canalizaciones</a:t>
            </a:r>
            <a:r>
              <a:rPr lang="es-lm" dirty="0"/>
              <a:t> </a:t>
            </a:r>
            <a:r>
              <a:rPr lang="es-lm" dirty="0" smtClean="0"/>
              <a:t>de los casos</a:t>
            </a:r>
          </a:p>
          <a:p>
            <a:r>
              <a:rPr lang="es-lm" b="1" dirty="0" smtClean="0"/>
              <a:t>Liderazgo</a:t>
            </a:r>
            <a:r>
              <a:rPr lang="es-lm" dirty="0" smtClean="0"/>
              <a:t>, ya sea a nivel de país o </a:t>
            </a:r>
            <a:r>
              <a:rPr lang="es-MX" dirty="0"/>
              <a:t>en su </a:t>
            </a:r>
            <a:r>
              <a:rPr lang="es-lm" dirty="0" smtClean="0"/>
              <a:t>sede central, para abordar las necesidades de los refugiados en situación de riesgo (a pesar de las directrices de ACNUR y otros recursos)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lm" dirty="0"/>
              <a:t>Hallazgos: </a:t>
            </a:r>
            <a:r>
              <a:rPr lang="es-lm" b="0" dirty="0"/>
              <a:t>Protección y Acogida</a:t>
            </a:r>
          </a:p>
        </p:txBody>
      </p:sp>
    </p:spTree>
    <p:extLst>
      <p:ext uri="{BB962C8B-B14F-4D97-AF65-F5344CB8AC3E}">
        <p14:creationId xmlns:p14="http://schemas.microsoft.com/office/powerpoint/2010/main" val="194037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17600"/>
          </a:xfrm>
        </p:spPr>
        <p:txBody>
          <a:bodyPr/>
          <a:lstStyle/>
          <a:p>
            <a:r>
              <a:rPr lang="es-lm" dirty="0" smtClean="0"/>
              <a:t>Seis Recomendaciones Clave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63040"/>
            <a:ext cx="8229600" cy="4798060"/>
          </a:xfrm>
        </p:spPr>
        <p:txBody>
          <a:bodyPr>
            <a:normAutofit/>
          </a:bodyPr>
          <a:lstStyle/>
          <a:p>
            <a:pPr marL="876300" indent="-514350">
              <a:buFont typeface="+mj-lt"/>
              <a:buAutoNum type="arabicPeriod"/>
            </a:pPr>
            <a:r>
              <a:rPr lang="es-lm" dirty="0" smtClean="0"/>
              <a:t>Capacitar</a:t>
            </a:r>
          </a:p>
          <a:p>
            <a:pPr marL="876300" indent="-514350">
              <a:buFont typeface="+mj-lt"/>
              <a:buAutoNum type="arabicPeriod"/>
            </a:pPr>
            <a:r>
              <a:rPr lang="es-lm" dirty="0" smtClean="0"/>
              <a:t>Coordinar</a:t>
            </a:r>
          </a:p>
          <a:p>
            <a:pPr marL="876300" indent="-514350">
              <a:buFont typeface="+mj-lt"/>
              <a:buAutoNum type="arabicPeriod"/>
            </a:pPr>
            <a:r>
              <a:rPr lang="es-lm" dirty="0" smtClean="0"/>
              <a:t>Involucrar</a:t>
            </a:r>
          </a:p>
          <a:p>
            <a:pPr marL="876300" indent="-514350">
              <a:buFont typeface="+mj-lt"/>
              <a:buAutoNum type="arabicPeriod"/>
            </a:pPr>
            <a:r>
              <a:rPr lang="es-lm" dirty="0" smtClean="0"/>
              <a:t>Identificar</a:t>
            </a:r>
          </a:p>
          <a:p>
            <a:pPr marL="876300" indent="-514350">
              <a:buFont typeface="+mj-lt"/>
              <a:buAutoNum type="arabicPeriod"/>
            </a:pPr>
            <a:r>
              <a:rPr lang="es-lm" dirty="0" smtClean="0"/>
              <a:t>Acomodar</a:t>
            </a:r>
          </a:p>
          <a:p>
            <a:pPr marL="876300" indent="-514350">
              <a:buFont typeface="+mj-lt"/>
              <a:buAutoNum type="arabicPeriod"/>
            </a:pPr>
            <a:r>
              <a:rPr lang="es-lm" dirty="0" smtClean="0"/>
              <a:t>Cuantificar</a:t>
            </a:r>
          </a:p>
        </p:txBody>
      </p:sp>
    </p:spTree>
    <p:extLst>
      <p:ext uri="{BB962C8B-B14F-4D97-AF65-F5344CB8AC3E}">
        <p14:creationId xmlns:p14="http://schemas.microsoft.com/office/powerpoint/2010/main" val="307198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63041"/>
            <a:ext cx="8229600" cy="480441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lm" dirty="0"/>
              <a:t>Capacitar</a:t>
            </a:r>
            <a:r>
              <a:rPr lang="es-lm" dirty="0" smtClean="0"/>
              <a:t> al personal:</a:t>
            </a:r>
          </a:p>
          <a:p>
            <a:r>
              <a:rPr lang="en-US" dirty="0" smtClean="0"/>
              <a:t>E</a:t>
            </a:r>
            <a:r>
              <a:rPr lang="es-lm" dirty="0" smtClean="0"/>
              <a:t>n sociedad con ONGs especializadas</a:t>
            </a:r>
            <a:r>
              <a:rPr lang="en-US" dirty="0" smtClean="0"/>
              <a:t> (</a:t>
            </a:r>
            <a:r>
              <a:rPr lang="es-lm" dirty="0" smtClean="0"/>
              <a:t>p</a:t>
            </a:r>
            <a:r>
              <a:rPr lang="es-MX" dirty="0" err="1"/>
              <a:t>or</a:t>
            </a:r>
            <a:r>
              <a:rPr lang="es-lm" dirty="0" smtClean="0"/>
              <a:t> ej.  ONGs que trabajan con hombres sobrevivientes de VSG</a:t>
            </a:r>
            <a:r>
              <a:rPr lang="en-US" dirty="0" smtClean="0"/>
              <a:t>)</a:t>
            </a:r>
            <a:endParaRPr lang="es-lm" dirty="0" smtClean="0"/>
          </a:p>
          <a:p>
            <a:r>
              <a:rPr lang="en-US" dirty="0"/>
              <a:t>P</a:t>
            </a:r>
            <a:r>
              <a:rPr lang="es-lm" dirty="0" smtClean="0"/>
              <a:t>ara </a:t>
            </a:r>
            <a:r>
              <a:rPr lang="es-lm" dirty="0"/>
              <a:t>mejorar </a:t>
            </a:r>
            <a:r>
              <a:rPr lang="es-lm" b="1" dirty="0"/>
              <a:t>la identificación</a:t>
            </a:r>
            <a:r>
              <a:rPr lang="es-lm" dirty="0"/>
              <a:t> de</a:t>
            </a:r>
            <a:r>
              <a:rPr lang="es-lm" dirty="0" smtClean="0"/>
              <a:t> refugiados en </a:t>
            </a:r>
            <a:r>
              <a:rPr lang="es-lm" dirty="0"/>
              <a:t>situación de riesgo </a:t>
            </a:r>
            <a:r>
              <a:rPr lang="es-lm" dirty="0" smtClean="0"/>
              <a:t>(p</a:t>
            </a:r>
            <a:r>
              <a:rPr lang="es-MX" dirty="0" err="1"/>
              <a:t>or</a:t>
            </a:r>
            <a:r>
              <a:rPr lang="es-lm" dirty="0"/>
              <a:t> ej. </a:t>
            </a:r>
            <a:r>
              <a:rPr lang="es-lm" dirty="0" smtClean="0"/>
              <a:t>durante su registro y control inicial)</a:t>
            </a:r>
            <a:endParaRPr lang="es-lm" dirty="0"/>
          </a:p>
          <a:p>
            <a:r>
              <a:rPr lang="en-US" dirty="0"/>
              <a:t>P</a:t>
            </a:r>
            <a:r>
              <a:rPr lang="es-lm" dirty="0" smtClean="0"/>
              <a:t>ara aumentar </a:t>
            </a:r>
            <a:r>
              <a:rPr lang="es-MX" b="1" dirty="0"/>
              <a:t>su alcance </a:t>
            </a:r>
            <a:r>
              <a:rPr lang="es-lm" dirty="0" smtClean="0"/>
              <a:t>en la comunidad</a:t>
            </a:r>
          </a:p>
          <a:p>
            <a:r>
              <a:rPr lang="en-US" dirty="0"/>
              <a:t>P</a:t>
            </a:r>
            <a:r>
              <a:rPr lang="es-lm" dirty="0" smtClean="0"/>
              <a:t>ara brindar </a:t>
            </a:r>
            <a:r>
              <a:rPr lang="es-lm" b="1" dirty="0" smtClean="0"/>
              <a:t>los servicios apropiados</a:t>
            </a:r>
            <a:r>
              <a:rPr lang="es-lm" dirty="0" smtClean="0"/>
              <a:t> a los refugiados en situación de riesgo que lo</a:t>
            </a:r>
            <a:r>
              <a:rPr lang="es-MX" dirty="0" smtClean="0"/>
              <a:t>s</a:t>
            </a:r>
            <a:r>
              <a:rPr lang="es-lm" dirty="0" smtClean="0"/>
              <a:t> necesitan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lm" dirty="0" smtClean="0"/>
              <a:t>1. </a:t>
            </a:r>
            <a:r>
              <a:rPr lang="es-lm" b="0" dirty="0" smtClean="0"/>
              <a:t>Capacitar</a:t>
            </a:r>
            <a:endParaRPr lang="es-lm" b="0" dirty="0"/>
          </a:p>
        </p:txBody>
      </p:sp>
    </p:spTree>
    <p:extLst>
      <p:ext uri="{BB962C8B-B14F-4D97-AF65-F5344CB8AC3E}">
        <p14:creationId xmlns:p14="http://schemas.microsoft.com/office/powerpoint/2010/main" val="1195526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63040"/>
            <a:ext cx="8229600" cy="4642118"/>
          </a:xfrm>
        </p:spPr>
        <p:txBody>
          <a:bodyPr>
            <a:normAutofit/>
          </a:bodyPr>
          <a:lstStyle/>
          <a:p>
            <a:pPr algn="just"/>
            <a:r>
              <a:rPr lang="es-lm" dirty="0" smtClean="0"/>
              <a:t>Desarroll</a:t>
            </a:r>
            <a:r>
              <a:rPr lang="es-MX" dirty="0" err="1"/>
              <a:t>ar</a:t>
            </a:r>
            <a:r>
              <a:rPr lang="es-lm" dirty="0" smtClean="0"/>
              <a:t>, fortale</a:t>
            </a:r>
            <a:r>
              <a:rPr lang="es-MX" dirty="0" err="1"/>
              <a:t>cer</a:t>
            </a:r>
            <a:r>
              <a:rPr lang="es-lm" dirty="0" smtClean="0"/>
              <a:t> y manten</a:t>
            </a:r>
            <a:r>
              <a:rPr lang="es-MX" dirty="0" err="1"/>
              <a:t>er</a:t>
            </a:r>
            <a:r>
              <a:rPr lang="es-lm" dirty="0" smtClean="0"/>
              <a:t> </a:t>
            </a:r>
            <a:r>
              <a:rPr lang="es-lm" b="1" dirty="0" smtClean="0"/>
              <a:t>redes de </a:t>
            </a:r>
            <a:r>
              <a:rPr lang="es-MX" b="1" dirty="0"/>
              <a:t>canalización</a:t>
            </a:r>
            <a:r>
              <a:rPr lang="es-lm" b="1" dirty="0" smtClean="0"/>
              <a:t> de casos</a:t>
            </a:r>
            <a:r>
              <a:rPr lang="es-lm" dirty="0" smtClean="0"/>
              <a:t>, incluyendo:</a:t>
            </a:r>
          </a:p>
          <a:p>
            <a:pPr lvl="1" algn="just"/>
            <a:r>
              <a:rPr lang="en-US" sz="3000" dirty="0"/>
              <a:t>R</a:t>
            </a:r>
            <a:r>
              <a:rPr lang="es-lm" sz="3000" dirty="0" smtClean="0"/>
              <a:t>efugiados en situación de riesgo</a:t>
            </a:r>
          </a:p>
          <a:p>
            <a:pPr lvl="1" algn="just"/>
            <a:r>
              <a:rPr lang="en-US" sz="3000" dirty="0"/>
              <a:t>A</a:t>
            </a:r>
            <a:r>
              <a:rPr lang="es-lm" sz="3000" dirty="0" smtClean="0"/>
              <a:t>gencias que brindan servicios a refugiados</a:t>
            </a:r>
          </a:p>
          <a:p>
            <a:pPr lvl="1" algn="just"/>
            <a:r>
              <a:rPr lang="es-lm" sz="3000" dirty="0" smtClean="0"/>
              <a:t>ONGs especializadas, y</a:t>
            </a:r>
          </a:p>
          <a:p>
            <a:pPr lvl="1" algn="just"/>
            <a:r>
              <a:rPr lang="en-US" sz="3000" dirty="0"/>
              <a:t>L</a:t>
            </a:r>
            <a:r>
              <a:rPr lang="es-lm" sz="3000" dirty="0" smtClean="0"/>
              <a:t>íderes de las comunidades de refugiados</a:t>
            </a:r>
          </a:p>
          <a:p>
            <a:pPr algn="just"/>
            <a:r>
              <a:rPr lang="es-lm" b="1" dirty="0"/>
              <a:t>En las reuniones</a:t>
            </a:r>
            <a:r>
              <a:rPr lang="es-lm" dirty="0" smtClean="0"/>
              <a:t> de coordinación de VSG tome en cuenta las </a:t>
            </a:r>
            <a:r>
              <a:rPr lang="es-lm" dirty="0"/>
              <a:t>preocupaciones de los refugiados en situación de riesgo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lm" dirty="0" smtClean="0"/>
              <a:t>2. </a:t>
            </a:r>
            <a:r>
              <a:rPr lang="es-lm" b="0" dirty="0" smtClean="0"/>
              <a:t>Coordinar</a:t>
            </a:r>
            <a:endParaRPr lang="es-lm" b="0" dirty="0"/>
          </a:p>
        </p:txBody>
      </p:sp>
    </p:spTree>
    <p:extLst>
      <p:ext uri="{BB962C8B-B14F-4D97-AF65-F5344CB8AC3E}">
        <p14:creationId xmlns:p14="http://schemas.microsoft.com/office/powerpoint/2010/main" val="144266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63041"/>
            <a:ext cx="8229600" cy="4810760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</a:pPr>
            <a:r>
              <a:rPr lang="es-MX" dirty="0"/>
              <a:t>Envuelve a comunidades en todos los niveles,</a:t>
            </a:r>
            <a:r>
              <a:rPr lang="es-lm" dirty="0"/>
              <a:t> incluyendo a los mismos refugiados en situación de riesgo</a:t>
            </a:r>
            <a:r>
              <a:rPr lang="es-MX" dirty="0"/>
              <a:t>, </a:t>
            </a:r>
            <a:r>
              <a:rPr lang="es-MX" b="1" dirty="0"/>
              <a:t>e</a:t>
            </a:r>
            <a:r>
              <a:rPr lang="es-lm" b="1" dirty="0" smtClean="0"/>
              <a:t>n la prevención local y respuesta </a:t>
            </a:r>
            <a:r>
              <a:rPr lang="es-lm" dirty="0" smtClean="0"/>
              <a:t>a la VSG que </a:t>
            </a:r>
            <a:r>
              <a:rPr lang="es-lm" dirty="0"/>
              <a:t>afecta a </a:t>
            </a:r>
            <a:r>
              <a:rPr lang="es-lm" dirty="0" smtClean="0"/>
              <a:t>los refugiados </a:t>
            </a:r>
            <a:r>
              <a:rPr lang="es-lm" dirty="0"/>
              <a:t>en </a:t>
            </a:r>
            <a:r>
              <a:rPr lang="es-lm" dirty="0" smtClean="0"/>
              <a:t>situación de riesgo</a:t>
            </a:r>
            <a:endParaRPr lang="es-MX" dirty="0" smtClean="0"/>
          </a:p>
          <a:p>
            <a:pPr>
              <a:spcAft>
                <a:spcPts val="600"/>
              </a:spcAft>
            </a:pPr>
            <a:r>
              <a:rPr lang="es-lm" dirty="0" smtClean="0"/>
              <a:t>Fomente el liderazgo institucional por parte de las agencias de primera línea</a:t>
            </a:r>
          </a:p>
          <a:p>
            <a:pPr lvl="0">
              <a:spcAft>
                <a:spcPts val="600"/>
              </a:spcAft>
            </a:pPr>
            <a:r>
              <a:rPr lang="es-lm" b="1" dirty="0" smtClean="0"/>
              <a:t>Empodere</a:t>
            </a:r>
            <a:r>
              <a:rPr lang="es-lm" dirty="0" smtClean="0"/>
              <a:t> a los refugiados</a:t>
            </a:r>
            <a:r>
              <a:rPr lang="es-MX" dirty="0" smtClean="0"/>
              <a:t> </a:t>
            </a:r>
            <a:r>
              <a:rPr lang="es-MX" dirty="0"/>
              <a:t>sobrevivientes</a:t>
            </a:r>
            <a:r>
              <a:rPr lang="es-lm" dirty="0" smtClean="0"/>
              <a:t> </a:t>
            </a:r>
            <a:r>
              <a:rPr lang="es-lm" dirty="0"/>
              <a:t>en situación de riesgo</a:t>
            </a:r>
            <a:r>
              <a:rPr lang="es-MX" dirty="0"/>
              <a:t> mediante:</a:t>
            </a:r>
            <a:endParaRPr lang="es-lm" dirty="0"/>
          </a:p>
          <a:p>
            <a:pPr lvl="1">
              <a:spcAft>
                <a:spcPts val="600"/>
              </a:spcAft>
            </a:pPr>
            <a:r>
              <a:rPr lang="en-US" dirty="0"/>
              <a:t>L</a:t>
            </a:r>
            <a:r>
              <a:rPr lang="es-lm" dirty="0" smtClean="0"/>
              <a:t>leva</a:t>
            </a:r>
            <a:r>
              <a:rPr lang="es-MX" dirty="0"/>
              <a:t>r</a:t>
            </a:r>
            <a:r>
              <a:rPr lang="es-lm" dirty="0" smtClean="0"/>
              <a:t> </a:t>
            </a:r>
            <a:r>
              <a:rPr lang="es-lm" dirty="0"/>
              <a:t>a cabo reuniones de consultas separadas con </a:t>
            </a:r>
            <a:r>
              <a:rPr lang="es-lm" dirty="0" smtClean="0"/>
              <a:t>ellos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R</a:t>
            </a:r>
            <a:r>
              <a:rPr lang="es-lm" dirty="0" smtClean="0"/>
              <a:t>espaldando a los grupos de </a:t>
            </a:r>
            <a:r>
              <a:rPr lang="es-lm" sz="3000" dirty="0"/>
              <a:t>apoyo</a:t>
            </a:r>
            <a:r>
              <a:rPr lang="es-lm" dirty="0" smtClean="0"/>
              <a:t> dirigidos por sobrevivientes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R</a:t>
            </a:r>
            <a:r>
              <a:rPr lang="es-lm" dirty="0" smtClean="0"/>
              <a:t>eforzando sus roles sociales, posiciones e identidades al interior de sus comunidades</a:t>
            </a:r>
            <a:endParaRPr lang="en-US" sz="1700" i="1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lm" dirty="0" smtClean="0"/>
              <a:t>3. </a:t>
            </a:r>
            <a:r>
              <a:rPr lang="es-lm" b="0" dirty="0" smtClean="0"/>
              <a:t>Involucrar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306037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219849"/>
            <a:ext cx="8229600" cy="4798060"/>
          </a:xfr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  <a:spcAft>
                <a:spcPts val="600"/>
              </a:spcAft>
            </a:pPr>
            <a:r>
              <a:rPr lang="es-lm" sz="2400" b="1" dirty="0" smtClean="0"/>
              <a:t>Abr</a:t>
            </a:r>
            <a:r>
              <a:rPr lang="es-MX" sz="2400" b="1" dirty="0"/>
              <a:t>ir</a:t>
            </a:r>
            <a:r>
              <a:rPr lang="es-lm" sz="2400" b="1" dirty="0" smtClean="0"/>
              <a:t> oficinas satélite</a:t>
            </a:r>
            <a:r>
              <a:rPr lang="es-lm" sz="2400" dirty="0" smtClean="0"/>
              <a:t> y env</a:t>
            </a:r>
            <a:r>
              <a:rPr lang="es-MX" sz="2400" dirty="0" err="1"/>
              <a:t>iar</a:t>
            </a:r>
            <a:r>
              <a:rPr lang="es-lm" sz="2400" dirty="0" smtClean="0"/>
              <a:t> personal a los lugares donde los </a:t>
            </a:r>
            <a:r>
              <a:rPr lang="es-lm" sz="2400" dirty="0"/>
              <a:t>refugiados</a:t>
            </a:r>
            <a:r>
              <a:rPr lang="es-lm" sz="2400" dirty="0" smtClean="0"/>
              <a:t> en situación de riesgo viven y trabajan</a:t>
            </a:r>
          </a:p>
          <a:p>
            <a:pPr lvl="0">
              <a:lnSpc>
                <a:spcPct val="100000"/>
              </a:lnSpc>
              <a:spcAft>
                <a:spcPts val="600"/>
              </a:spcAft>
            </a:pPr>
            <a:r>
              <a:rPr lang="es-lm" sz="2400" b="1" dirty="0" smtClean="0"/>
              <a:t>Haga contacto con ONGs especializadas</a:t>
            </a:r>
            <a:r>
              <a:rPr lang="es-lm" sz="2400" dirty="0" smtClean="0"/>
              <a:t> y promotores para ayudar a identificar a los sobrevivientes en situación de riesgo en necesidad de apoyo</a:t>
            </a:r>
          </a:p>
          <a:p>
            <a:pPr lvl="0">
              <a:lnSpc>
                <a:spcPct val="100000"/>
              </a:lnSpc>
              <a:spcAft>
                <a:spcPts val="600"/>
              </a:spcAft>
            </a:pPr>
            <a:r>
              <a:rPr lang="es-lm" sz="2400" b="1" dirty="0" smtClean="0"/>
              <a:t>Contrate a personal de primera línea </a:t>
            </a:r>
            <a:r>
              <a:rPr lang="es-lm" sz="2400" dirty="0" smtClean="0"/>
              <a:t>e intérpretes de la misma identidad quienes pueden </a:t>
            </a:r>
            <a:r>
              <a:rPr lang="es-MX" sz="2400" dirty="0"/>
              <a:t>vincularse</a:t>
            </a:r>
            <a:r>
              <a:rPr lang="es-MX" sz="2400" dirty="0" smtClean="0">
                <a:solidFill>
                  <a:srgbClr val="FF0000"/>
                </a:solidFill>
              </a:rPr>
              <a:t> </a:t>
            </a:r>
            <a:r>
              <a:rPr lang="es-lm" sz="2400" dirty="0" smtClean="0"/>
              <a:t>con refugiados en situación de riesgo - gente mayor</a:t>
            </a:r>
            <a:r>
              <a:rPr lang="es-MX" sz="2400" dirty="0" smtClean="0"/>
              <a:t> </a:t>
            </a:r>
            <a:r>
              <a:rPr lang="es-MX" sz="2400" dirty="0"/>
              <a:t>de</a:t>
            </a:r>
            <a:r>
              <a:rPr lang="es-MX" sz="2400" dirty="0" smtClean="0">
                <a:solidFill>
                  <a:srgbClr val="FF0000"/>
                </a:solidFill>
              </a:rPr>
              <a:t> </a:t>
            </a:r>
            <a:r>
              <a:rPr lang="es-MX" sz="2400" dirty="0"/>
              <a:t>edad</a:t>
            </a:r>
            <a:r>
              <a:rPr lang="es-lm" sz="2400" dirty="0" smtClean="0"/>
              <a:t>, discapacitada, hombres sobrevivientes, minorías sexuales</a:t>
            </a:r>
          </a:p>
          <a:p>
            <a:pPr lvl="0">
              <a:lnSpc>
                <a:spcPct val="100000"/>
              </a:lnSpc>
              <a:spcAft>
                <a:spcPts val="600"/>
              </a:spcAft>
            </a:pPr>
            <a:r>
              <a:rPr lang="es-lm" sz="2400" b="1" dirty="0" smtClean="0"/>
              <a:t>Cree ambientes acogedores</a:t>
            </a:r>
            <a:r>
              <a:rPr lang="es-lm" sz="2400" dirty="0" smtClean="0"/>
              <a:t> para los refugiados en situación de riesgo colocando rótulos y proporcionando materiales incluyentes y espacios confidenciales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lm" dirty="0" smtClean="0"/>
              <a:t>4. </a:t>
            </a:r>
            <a:r>
              <a:rPr lang="es-lm" b="0" dirty="0" smtClean="0"/>
              <a:t>Identificar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41050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63041"/>
            <a:ext cx="8229600" cy="4785360"/>
          </a:xfrm>
        </p:spPr>
        <p:txBody>
          <a:bodyPr>
            <a:normAutofit lnSpcReduction="10000"/>
          </a:bodyPr>
          <a:lstStyle/>
          <a:p>
            <a:r>
              <a:rPr lang="es-lm" b="1" dirty="0" smtClean="0"/>
              <a:t>At</a:t>
            </a:r>
            <a:r>
              <a:rPr lang="es-MX" b="1" dirty="0" err="1"/>
              <a:t>ender</a:t>
            </a:r>
            <a:r>
              <a:rPr lang="es-lm" dirty="0" smtClean="0"/>
              <a:t> a los refugiados</a:t>
            </a:r>
            <a:r>
              <a:rPr lang="es-lm" dirty="0"/>
              <a:t> en </a:t>
            </a:r>
            <a:r>
              <a:rPr lang="es-lm" dirty="0" smtClean="0"/>
              <a:t>situación de riesgo y </a:t>
            </a:r>
            <a:r>
              <a:rPr lang="es-lm" dirty="0"/>
              <a:t>sus familias </a:t>
            </a:r>
            <a:r>
              <a:rPr lang="es-lm" dirty="0" smtClean="0"/>
              <a:t>con </a:t>
            </a:r>
            <a:r>
              <a:rPr lang="es-lm" b="1" dirty="0" smtClean="0"/>
              <a:t>servicios centrados en el sobreviviente, </a:t>
            </a:r>
            <a:r>
              <a:rPr lang="es-lm" dirty="0" smtClean="0"/>
              <a:t>tales como:</a:t>
            </a:r>
          </a:p>
          <a:p>
            <a:pPr lvl="1"/>
            <a:r>
              <a:rPr lang="en-US" sz="3000" dirty="0"/>
              <a:t>A</a:t>
            </a:r>
            <a:r>
              <a:rPr lang="es-lm" sz="3000" dirty="0" smtClean="0"/>
              <a:t>lbergue</a:t>
            </a:r>
          </a:p>
          <a:p>
            <a:pPr lvl="1"/>
            <a:r>
              <a:rPr lang="en-US" sz="3000" dirty="0"/>
              <a:t>A</a:t>
            </a:r>
            <a:r>
              <a:rPr lang="es-lm" sz="3000" dirty="0" smtClean="0"/>
              <a:t>tención médica</a:t>
            </a:r>
          </a:p>
          <a:p>
            <a:pPr lvl="1"/>
            <a:r>
              <a:rPr lang="en-US" sz="3000" dirty="0"/>
              <a:t>S</a:t>
            </a:r>
            <a:r>
              <a:rPr lang="es-lm" sz="3000" dirty="0" smtClean="0"/>
              <a:t>ervicios </a:t>
            </a:r>
            <a:r>
              <a:rPr lang="es-lm" sz="3000" dirty="0"/>
              <a:t>de salud </a:t>
            </a:r>
            <a:r>
              <a:rPr lang="es-lm" sz="3000" dirty="0" smtClean="0"/>
              <a:t>mental</a:t>
            </a:r>
          </a:p>
          <a:p>
            <a:pPr lvl="1"/>
            <a:r>
              <a:rPr lang="es-MX" sz="3000" dirty="0" smtClean="0"/>
              <a:t>Asistencia </a:t>
            </a:r>
            <a:r>
              <a:rPr lang="es-MX" sz="3000" dirty="0"/>
              <a:t>legal</a:t>
            </a:r>
            <a:endParaRPr lang="es-lm" sz="3000" dirty="0"/>
          </a:p>
          <a:p>
            <a:pPr lvl="1"/>
            <a:r>
              <a:rPr lang="en-US" sz="3000" dirty="0"/>
              <a:t>S</a:t>
            </a:r>
            <a:r>
              <a:rPr lang="es-lm" sz="3000" dirty="0" smtClean="0"/>
              <a:t>ubsistencia y </a:t>
            </a:r>
            <a:r>
              <a:rPr lang="es-lm" sz="3000" dirty="0"/>
              <a:t>asistencia </a:t>
            </a:r>
            <a:r>
              <a:rPr lang="es-lm" sz="3000" dirty="0" smtClean="0"/>
              <a:t>social</a:t>
            </a:r>
          </a:p>
          <a:p>
            <a:r>
              <a:rPr lang="es-lm" b="1" dirty="0" smtClean="0"/>
              <a:t>Modifi</a:t>
            </a:r>
            <a:r>
              <a:rPr lang="es-MX" b="1" dirty="0"/>
              <a:t>car</a:t>
            </a:r>
            <a:r>
              <a:rPr lang="es-lm" dirty="0" smtClean="0"/>
              <a:t> las instalaciones y los servicios para facilitar el acceso para refugiados sobrevivientes con discapacidad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lm" dirty="0" smtClean="0"/>
              <a:t>5. </a:t>
            </a:r>
            <a:r>
              <a:rPr lang="es-lm" b="0" dirty="0" smtClean="0"/>
              <a:t>Acomodar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413772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63041"/>
            <a:ext cx="8229600" cy="4798060"/>
          </a:xfrm>
        </p:spPr>
        <p:txBody>
          <a:bodyPr>
            <a:normAutofit/>
          </a:bodyPr>
          <a:lstStyle/>
          <a:p>
            <a:r>
              <a:rPr lang="es-lm" dirty="0" smtClean="0"/>
              <a:t>Reúna datos</a:t>
            </a:r>
            <a:r>
              <a:rPr lang="es-lm" dirty="0"/>
              <a:t> de la </a:t>
            </a:r>
            <a:r>
              <a:rPr lang="es-lm" dirty="0" smtClean="0"/>
              <a:t>incidencia y el tipo</a:t>
            </a:r>
            <a:r>
              <a:rPr lang="es-lm" dirty="0"/>
              <a:t> de</a:t>
            </a:r>
            <a:r>
              <a:rPr lang="es-lm" dirty="0" smtClean="0"/>
              <a:t> VSG experimentada por </a:t>
            </a:r>
            <a:r>
              <a:rPr lang="es-lm" dirty="0"/>
              <a:t>refugiados en situación de riesgo </a:t>
            </a:r>
            <a:r>
              <a:rPr lang="es-lm" dirty="0" smtClean="0"/>
              <a:t>desglosada por</a:t>
            </a:r>
            <a:r>
              <a:rPr lang="es-lm" b="1" dirty="0" smtClean="0"/>
              <a:t> edad</a:t>
            </a:r>
            <a:r>
              <a:rPr lang="es-lm" dirty="0" smtClean="0"/>
              <a:t>,</a:t>
            </a:r>
            <a:r>
              <a:rPr dirty="0"/>
              <a:t> </a:t>
            </a:r>
            <a:r>
              <a:rPr lang="es-lm" b="1" dirty="0" smtClean="0"/>
              <a:t>género</a:t>
            </a:r>
            <a:r>
              <a:rPr lang="es-lm" dirty="0" smtClean="0"/>
              <a:t>, </a:t>
            </a:r>
            <a:r>
              <a:rPr lang="es-lm" b="1" dirty="0" smtClean="0"/>
              <a:t>tipo </a:t>
            </a:r>
            <a:r>
              <a:rPr lang="es-lm" b="1" dirty="0"/>
              <a:t>de</a:t>
            </a:r>
            <a:r>
              <a:rPr lang="es-lm" b="1" dirty="0" smtClean="0"/>
              <a:t> discapacidad</a:t>
            </a:r>
            <a:r>
              <a:rPr lang="es-lm" dirty="0" smtClean="0"/>
              <a:t>, </a:t>
            </a:r>
            <a:r>
              <a:rPr lang="es-lm" b="1" dirty="0" smtClean="0"/>
              <a:t>orientación sexual </a:t>
            </a:r>
            <a:r>
              <a:rPr lang="es-lm" dirty="0" smtClean="0"/>
              <a:t>e </a:t>
            </a:r>
            <a:r>
              <a:rPr lang="es-lm" b="1" dirty="0"/>
              <a:t>identidad</a:t>
            </a:r>
            <a:r>
              <a:rPr lang="es-lm" b="1" dirty="0" smtClean="0"/>
              <a:t> de género</a:t>
            </a:r>
          </a:p>
          <a:p>
            <a:r>
              <a:rPr lang="es-lm" dirty="0" smtClean="0"/>
              <a:t>Controle </a:t>
            </a:r>
            <a:r>
              <a:rPr lang="es-lm" dirty="0"/>
              <a:t>y evalúe </a:t>
            </a:r>
            <a:r>
              <a:rPr lang="es-lm" dirty="0" smtClean="0"/>
              <a:t>la integración </a:t>
            </a:r>
            <a:r>
              <a:rPr lang="es-lm" dirty="0"/>
              <a:t>de los refugiados mayores, con discapacidad, hombres y </a:t>
            </a:r>
            <a:r>
              <a:rPr lang="es-lm" dirty="0" smtClean="0"/>
              <a:t>minorías sexuales </a:t>
            </a:r>
            <a:r>
              <a:rPr lang="es-lm" dirty="0"/>
              <a:t>en los programas</a:t>
            </a:r>
            <a:r>
              <a:rPr lang="es-lm" dirty="0" smtClean="0"/>
              <a:t> de prevención </a:t>
            </a:r>
            <a:r>
              <a:rPr lang="es-lm" dirty="0"/>
              <a:t>y respuesta</a:t>
            </a:r>
            <a:r>
              <a:rPr lang="es-lm" dirty="0" smtClean="0"/>
              <a:t> de VSG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lm" dirty="0" smtClean="0"/>
              <a:t>6. </a:t>
            </a:r>
            <a:r>
              <a:rPr lang="es-lm" b="0" dirty="0" smtClean="0"/>
              <a:t>Cuantificar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331547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902234" cy="1117600"/>
          </a:xfrm>
        </p:spPr>
        <p:txBody>
          <a:bodyPr/>
          <a:lstStyle/>
          <a:p>
            <a:r>
              <a:rPr lang="es-lm" dirty="0" smtClean="0"/>
              <a:t>OBJETIVOS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820409" y="1244338"/>
            <a:ext cx="5182190" cy="4239445"/>
          </a:xfrm>
        </p:spPr>
        <p:txBody>
          <a:bodyPr>
            <a:noAutofit/>
          </a:bodyPr>
          <a:lstStyle/>
          <a:p>
            <a:pPr marL="0" lvl="0" indent="0" algn="just">
              <a:buNone/>
            </a:pPr>
            <a:r>
              <a:rPr lang="es-ES" sz="2000" dirty="0">
                <a:solidFill>
                  <a:schemeClr val="bg1"/>
                </a:solidFill>
              </a:rPr>
              <a:t>Al final de la sesión, los participantes podrán</a:t>
            </a:r>
            <a:endParaRPr lang="en-US" sz="2000" dirty="0" smtClean="0">
              <a:solidFill>
                <a:schemeClr val="bg1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s-lm" sz="2000" dirty="0" smtClean="0">
                <a:solidFill>
                  <a:schemeClr val="bg1"/>
                </a:solidFill>
              </a:rPr>
              <a:t>Mostrar </a:t>
            </a:r>
            <a:r>
              <a:rPr lang="es-lm" sz="2000" dirty="0">
                <a:solidFill>
                  <a:schemeClr val="bg1"/>
                </a:solidFill>
              </a:rPr>
              <a:t>evidencia </a:t>
            </a:r>
            <a:r>
              <a:rPr lang="es-MX" sz="2000" dirty="0" smtClean="0">
                <a:solidFill>
                  <a:schemeClr val="bg1"/>
                </a:solidFill>
              </a:rPr>
              <a:t>de </a:t>
            </a:r>
            <a:r>
              <a:rPr lang="es-lm" sz="2000" dirty="0" smtClean="0">
                <a:solidFill>
                  <a:schemeClr val="bg1"/>
                </a:solidFill>
              </a:rPr>
              <a:t>que </a:t>
            </a:r>
            <a:r>
              <a:rPr lang="es-lm" sz="2000" dirty="0">
                <a:solidFill>
                  <a:schemeClr val="bg1"/>
                </a:solidFill>
              </a:rPr>
              <a:t>los refugiados afectados por VSG se extienden </a:t>
            </a:r>
            <a:r>
              <a:rPr lang="es-lm" sz="2000" dirty="0" smtClean="0">
                <a:solidFill>
                  <a:schemeClr val="bg1"/>
                </a:solidFill>
              </a:rPr>
              <a:t>más allá </a:t>
            </a:r>
            <a:r>
              <a:rPr lang="es-lm" sz="2000" dirty="0">
                <a:solidFill>
                  <a:schemeClr val="bg1"/>
                </a:solidFill>
              </a:rPr>
              <a:t>de las mujeres y </a:t>
            </a:r>
            <a:r>
              <a:rPr lang="es-lm" sz="2000" dirty="0" smtClean="0">
                <a:solidFill>
                  <a:schemeClr val="bg1"/>
                </a:solidFill>
              </a:rPr>
              <a:t>las niñas</a:t>
            </a:r>
            <a:r>
              <a:rPr lang="es-lm" sz="2000" dirty="0">
                <a:solidFill>
                  <a:schemeClr val="bg1"/>
                </a:solidFill>
              </a:rPr>
              <a:t>, quienes son la mayoría significativa de los sobrevivientes de VSG,  pues también incluye a grupos en situación de riesgo pasados por alto como son los </a:t>
            </a:r>
            <a:r>
              <a:rPr lang="es-lm" sz="2000" dirty="0" smtClean="0">
                <a:solidFill>
                  <a:schemeClr val="bg1"/>
                </a:solidFill>
              </a:rPr>
              <a:t>adultos mayores, las personas con discapacidad, hombres y niños, y minorías sexuales</a:t>
            </a:r>
            <a:endParaRPr lang="en-US" sz="2000" dirty="0">
              <a:solidFill>
                <a:schemeClr val="bg1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s-lm" sz="2000" dirty="0" smtClean="0">
                <a:solidFill>
                  <a:schemeClr val="bg1"/>
                </a:solidFill>
              </a:rPr>
              <a:t>Compart</a:t>
            </a:r>
            <a:r>
              <a:rPr lang="es-MX" sz="2000" dirty="0" smtClean="0">
                <a:solidFill>
                  <a:schemeClr val="bg1"/>
                </a:solidFill>
              </a:rPr>
              <a:t>ir</a:t>
            </a:r>
            <a:r>
              <a:rPr lang="es-lm" sz="2000" dirty="0" smtClean="0">
                <a:solidFill>
                  <a:schemeClr val="bg1"/>
                </a:solidFill>
              </a:rPr>
              <a:t> </a:t>
            </a:r>
            <a:r>
              <a:rPr lang="es-lm" sz="2000" dirty="0">
                <a:solidFill>
                  <a:schemeClr val="bg1"/>
                </a:solidFill>
              </a:rPr>
              <a:t>los hallazgos de TRIPLE RIESGO</a:t>
            </a:r>
            <a:r>
              <a:rPr lang="es-lm" sz="2000" dirty="0" smtClean="0">
                <a:solidFill>
                  <a:schemeClr val="bg1"/>
                </a:solidFill>
              </a:rPr>
              <a:t> respecto </a:t>
            </a:r>
            <a:r>
              <a:rPr lang="es-lm" sz="2000" dirty="0">
                <a:solidFill>
                  <a:schemeClr val="bg1"/>
                </a:solidFill>
              </a:rPr>
              <a:t>a las brechas de inclusión existentes para los grupos de refugiados en situación de riesgo en los</a:t>
            </a:r>
            <a:r>
              <a:rPr lang="es-lm" sz="2000" dirty="0" smtClean="0">
                <a:solidFill>
                  <a:schemeClr val="bg1"/>
                </a:solidFill>
              </a:rPr>
              <a:t> programas de prevención y respuesta de VSG</a:t>
            </a:r>
            <a:endParaRPr lang="en-US" sz="2000" dirty="0">
              <a:solidFill>
                <a:schemeClr val="bg1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s-lm" sz="2000" dirty="0" smtClean="0">
                <a:solidFill>
                  <a:schemeClr val="bg1"/>
                </a:solidFill>
              </a:rPr>
              <a:t>Prom</a:t>
            </a:r>
            <a:r>
              <a:rPr lang="es-MX" sz="2000" dirty="0" err="1" smtClean="0">
                <a:solidFill>
                  <a:schemeClr val="bg1"/>
                </a:solidFill>
              </a:rPr>
              <a:t>over</a:t>
            </a:r>
            <a:r>
              <a:rPr lang="es-lm" sz="2000" dirty="0" smtClean="0">
                <a:solidFill>
                  <a:schemeClr val="bg1"/>
                </a:solidFill>
              </a:rPr>
              <a:t> </a:t>
            </a:r>
            <a:r>
              <a:rPr lang="es-lm" sz="2000" dirty="0">
                <a:solidFill>
                  <a:schemeClr val="bg1"/>
                </a:solidFill>
              </a:rPr>
              <a:t>la concientización y la inclusión de los grupos de refugiados en situación de riesgo en la prevención y </a:t>
            </a:r>
            <a:r>
              <a:rPr lang="es-lm" sz="2000" dirty="0" smtClean="0">
                <a:solidFill>
                  <a:schemeClr val="bg1"/>
                </a:solidFill>
              </a:rPr>
              <a:t>respuesta de VSG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520" y="1463040"/>
            <a:ext cx="3331370" cy="4311184"/>
          </a:xfrm>
          <a:prstGeom prst="rect">
            <a:avLst/>
          </a:prstGeom>
          <a:ln>
            <a:solidFill>
              <a:srgbClr val="203F6E"/>
            </a:solidFill>
          </a:ln>
        </p:spPr>
      </p:pic>
    </p:spTree>
    <p:extLst>
      <p:ext uri="{BB962C8B-B14F-4D97-AF65-F5344CB8AC3E}">
        <p14:creationId xmlns:p14="http://schemas.microsoft.com/office/powerpoint/2010/main" val="4232990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17600"/>
          </a:xfrm>
        </p:spPr>
        <p:txBody>
          <a:bodyPr/>
          <a:lstStyle/>
          <a:p>
            <a:r>
              <a:rPr lang="es-lm" dirty="0" smtClean="0"/>
              <a:t>Conclusión: </a:t>
            </a:r>
            <a:r>
              <a:rPr lang="es-lm" b="0" dirty="0" smtClean="0"/>
              <a:t>Habla un Sobreviviente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63041"/>
            <a:ext cx="8229600" cy="4785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 smtClean="0"/>
              <a:t>‘</a:t>
            </a:r>
            <a:r>
              <a:rPr lang="es-lm" sz="3000" i="1" dirty="0" smtClean="0"/>
              <a:t>Ayer hablaba con alguien y le decía que yo [cuando era más joven], tenía una solución para mi vida, pero de una forma negativa, y que me estaba matando. </a:t>
            </a:r>
            <a:r>
              <a:rPr i="1" dirty="0" smtClean="0"/>
              <a:t>Pero </a:t>
            </a:r>
            <a:r>
              <a:rPr i="1" dirty="0" err="1"/>
              <a:t>desde</a:t>
            </a:r>
            <a:r>
              <a:rPr i="1" dirty="0"/>
              <a:t> la </a:t>
            </a:r>
            <a:r>
              <a:rPr i="1" dirty="0" err="1"/>
              <a:t>edad</a:t>
            </a:r>
            <a:r>
              <a:rPr i="1" dirty="0"/>
              <a:t> de 20 </a:t>
            </a:r>
            <a:r>
              <a:rPr i="1" dirty="0" err="1"/>
              <a:t>años</a:t>
            </a:r>
            <a:r>
              <a:rPr i="1" dirty="0"/>
              <a:t> y hasta el </a:t>
            </a:r>
            <a:r>
              <a:rPr i="1" dirty="0" err="1"/>
              <a:t>día</a:t>
            </a:r>
            <a:r>
              <a:rPr i="1" dirty="0"/>
              <a:t> de hoy, he </a:t>
            </a:r>
            <a:r>
              <a:rPr i="1" dirty="0" err="1"/>
              <a:t>dicho</a:t>
            </a:r>
            <a:r>
              <a:rPr i="1" dirty="0"/>
              <a:t> que </a:t>
            </a:r>
            <a:r>
              <a:rPr i="1" dirty="0" err="1"/>
              <a:t>voy</a:t>
            </a:r>
            <a:r>
              <a:rPr i="1" dirty="0"/>
              <a:t> a </a:t>
            </a:r>
            <a:r>
              <a:rPr i="1" dirty="0" err="1"/>
              <a:t>tener</a:t>
            </a:r>
            <a:r>
              <a:rPr i="1" dirty="0"/>
              <a:t> </a:t>
            </a:r>
            <a:r>
              <a:rPr i="1" dirty="0" err="1"/>
              <a:t>una</a:t>
            </a:r>
            <a:r>
              <a:rPr i="1" dirty="0"/>
              <a:t> </a:t>
            </a:r>
            <a:r>
              <a:rPr i="1" dirty="0" err="1"/>
              <a:t>solución</a:t>
            </a:r>
            <a:r>
              <a:rPr i="1" dirty="0"/>
              <a:t> </a:t>
            </a:r>
            <a:r>
              <a:rPr i="1" dirty="0" err="1"/>
              <a:t>positiva</a:t>
            </a:r>
            <a:r>
              <a:rPr i="1" dirty="0"/>
              <a:t> para mi </a:t>
            </a:r>
            <a:r>
              <a:rPr i="1" dirty="0" err="1"/>
              <a:t>vida</a:t>
            </a:r>
            <a:r>
              <a:rPr i="1" dirty="0"/>
              <a:t> </a:t>
            </a:r>
            <a:r>
              <a:rPr i="1" dirty="0" err="1"/>
              <a:t>demostrándole</a:t>
            </a:r>
            <a:r>
              <a:rPr i="1" dirty="0"/>
              <a:t> a la </a:t>
            </a:r>
            <a:r>
              <a:rPr i="1" dirty="0" err="1"/>
              <a:t>gente</a:t>
            </a:r>
            <a:r>
              <a:rPr i="1" dirty="0"/>
              <a:t> que </a:t>
            </a:r>
            <a:r>
              <a:rPr i="1" dirty="0" err="1"/>
              <a:t>podemos</a:t>
            </a:r>
            <a:r>
              <a:rPr i="1" dirty="0"/>
              <a:t> </a:t>
            </a:r>
            <a:r>
              <a:rPr i="1" dirty="0" err="1"/>
              <a:t>hacer</a:t>
            </a:r>
            <a:r>
              <a:rPr i="1" dirty="0"/>
              <a:t> </a:t>
            </a:r>
            <a:r>
              <a:rPr i="1" dirty="0" err="1"/>
              <a:t>algo</a:t>
            </a:r>
            <a:r>
              <a:rPr i="1" dirty="0"/>
              <a:t> </a:t>
            </a:r>
            <a:r>
              <a:rPr i="1" dirty="0" err="1"/>
              <a:t>por</a:t>
            </a:r>
            <a:r>
              <a:rPr i="1" dirty="0"/>
              <a:t> la </a:t>
            </a:r>
            <a:r>
              <a:rPr i="1" dirty="0" err="1"/>
              <a:t>sociedad</a:t>
            </a:r>
            <a:r>
              <a:rPr i="1" dirty="0"/>
              <a:t> y </a:t>
            </a:r>
            <a:r>
              <a:rPr i="1" dirty="0" err="1"/>
              <a:t>por</a:t>
            </a:r>
            <a:r>
              <a:rPr i="1" dirty="0"/>
              <a:t> el </a:t>
            </a:r>
            <a:r>
              <a:rPr i="1" dirty="0" err="1"/>
              <a:t>mundo</a:t>
            </a:r>
            <a:r>
              <a:rPr i="1" dirty="0" smtClean="0"/>
              <a:t>.'</a:t>
            </a:r>
            <a:endParaRPr lang="en-US" sz="3000" i="1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s-lm" sz="2600" dirty="0"/>
              <a:t>Refugiado transexual y sobreviviente de VSG, 10 de enero de 2014</a:t>
            </a:r>
          </a:p>
          <a:p>
            <a:pPr marL="0" indent="0" algn="r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61676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17184" y="2185659"/>
            <a:ext cx="5545791" cy="2474260"/>
          </a:xfrm>
        </p:spPr>
        <p:txBody>
          <a:bodyPr>
            <a:normAutofit/>
          </a:bodyPr>
          <a:lstStyle/>
          <a:p>
            <a:pPr algn="r"/>
            <a:endParaRPr lang="en-US" sz="7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idx="4294967295"/>
          </p:nvPr>
        </p:nvSpPr>
        <p:spPr>
          <a:xfrm>
            <a:off x="457200" y="1463040"/>
            <a:ext cx="8229600" cy="4785360"/>
          </a:xfrm>
        </p:spPr>
        <p:txBody>
          <a:bodyPr>
            <a:normAutofit lnSpcReduction="10000"/>
          </a:bodyPr>
          <a:lstStyle/>
          <a:p>
            <a:pPr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s-lm" sz="3000" dirty="0" smtClean="0"/>
              <a:t>La investigación</a:t>
            </a:r>
            <a:r>
              <a:rPr lang="es-lm" sz="3000" dirty="0"/>
              <a:t> de campo identificó brechas clave enfrentadas por cuatro grupos de refugiados en situación de riesgo en los mecanismos de prevención y respuesta de VSG, y </a:t>
            </a:r>
            <a:r>
              <a:rPr lang="es-lm" sz="3000" dirty="0" smtClean="0"/>
              <a:t>estudió ejemplos</a:t>
            </a:r>
            <a:r>
              <a:rPr lang="es-lm" sz="3000" dirty="0"/>
              <a:t> de programas que han superado exitosamente las barreras de inclusión de los refugiados en situación de riesgo</a:t>
            </a:r>
          </a:p>
          <a:p>
            <a:pPr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s-lm" sz="3000" dirty="0" smtClean="0"/>
              <a:t>Periodo de tiempo de la investigación: </a:t>
            </a:r>
            <a:r>
              <a:rPr lang="es-lm" sz="3000" dirty="0"/>
              <a:t>Enero - Junio 2014</a:t>
            </a:r>
          </a:p>
          <a:p>
            <a:pPr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s-lm" sz="3000" dirty="0" smtClean="0"/>
              <a:t>Los fondos fueron proporcionados por la </a:t>
            </a:r>
            <a:r>
              <a:rPr lang="es-lm" sz="3000" dirty="0"/>
              <a:t>Dirección de Población, Refugiados y Migración </a:t>
            </a:r>
            <a:r>
              <a:rPr lang="es-lm" dirty="0"/>
              <a:t>del Departamento de Estado de los Estados </a:t>
            </a:r>
            <a:r>
              <a:rPr lang="es-lm" dirty="0"/>
              <a:t>Unidos</a:t>
            </a:r>
            <a:r>
              <a:rPr lang="es-MX" dirty="0"/>
              <a:t> de América</a:t>
            </a:r>
            <a:r>
              <a:rPr lang="es-lm" dirty="0"/>
              <a:t> </a:t>
            </a:r>
            <a:r>
              <a:rPr lang="es-lm" dirty="0"/>
              <a:t>(PRM</a:t>
            </a:r>
            <a:r>
              <a:rPr lang="es-lm" sz="3000" dirty="0" smtClean="0"/>
              <a:t>)</a:t>
            </a:r>
            <a:endParaRPr lang="en-US" sz="3000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lm" dirty="0"/>
              <a:t>Contexto del Estudio de Referencia</a:t>
            </a:r>
          </a:p>
        </p:txBody>
      </p:sp>
    </p:spTree>
    <p:extLst>
      <p:ext uri="{BB962C8B-B14F-4D97-AF65-F5344CB8AC3E}">
        <p14:creationId xmlns:p14="http://schemas.microsoft.com/office/powerpoint/2010/main" val="222173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63040"/>
            <a:ext cx="8229600" cy="4785360"/>
          </a:xfrm>
        </p:spPr>
        <p:txBody>
          <a:bodyPr>
            <a:normAutofit/>
          </a:bodyPr>
          <a:lstStyle/>
          <a:p>
            <a:r>
              <a:rPr lang="es-lm" sz="3000" dirty="0" smtClean="0"/>
              <a:t>217 entrevistas en Sudáfrica, Chad, Kenia, Uganda</a:t>
            </a:r>
          </a:p>
          <a:p>
            <a:r>
              <a:rPr lang="es-lm" sz="3000" dirty="0" smtClean="0"/>
              <a:t>Los</a:t>
            </a:r>
            <a:r>
              <a:rPr lang="es-lm" sz="3000" b="1" dirty="0" smtClean="0"/>
              <a:t> 115 refugiados </a:t>
            </a:r>
            <a:r>
              <a:rPr lang="es-lm" sz="3000" dirty="0" smtClean="0"/>
              <a:t>miembros de grupos en situación de riesgo:</a:t>
            </a:r>
          </a:p>
          <a:p>
            <a:pPr lvl="1"/>
            <a:r>
              <a:rPr lang="es-MX" sz="3000" dirty="0"/>
              <a:t>Originarios</a:t>
            </a:r>
            <a:r>
              <a:rPr lang="es-MX" sz="3000" dirty="0" smtClean="0">
                <a:solidFill>
                  <a:srgbClr val="FF0000"/>
                </a:solidFill>
              </a:rPr>
              <a:t> </a:t>
            </a:r>
            <a:r>
              <a:rPr lang="es-lm" sz="3000" dirty="0" smtClean="0"/>
              <a:t>de 13 países de África</a:t>
            </a:r>
          </a:p>
          <a:p>
            <a:pPr lvl="1">
              <a:spcAft>
                <a:spcPts val="1200"/>
              </a:spcAft>
            </a:pPr>
            <a:r>
              <a:rPr lang="es-lm" sz="3000" dirty="0" smtClean="0"/>
              <a:t>40% RDC; 27% Sudán; 12% Somalia</a:t>
            </a:r>
          </a:p>
          <a:p>
            <a:r>
              <a:rPr lang="es-lm" sz="3000" dirty="0" smtClean="0"/>
              <a:t>Los </a:t>
            </a:r>
            <a:r>
              <a:rPr lang="es-lm" sz="3000" b="1" dirty="0" smtClean="0"/>
              <a:t>102 grupos </a:t>
            </a:r>
            <a:r>
              <a:rPr lang="es-lm" b="1" dirty="0" smtClean="0"/>
              <a:t>de </a:t>
            </a:r>
            <a:r>
              <a:rPr lang="es-lm" sz="3000" b="1" dirty="0" smtClean="0"/>
              <a:t>interés</a:t>
            </a:r>
            <a:r>
              <a:rPr lang="es-lm" sz="3000" dirty="0" smtClean="0"/>
              <a:t>:</a:t>
            </a:r>
          </a:p>
          <a:p>
            <a:pPr lvl="1"/>
            <a:r>
              <a:rPr lang="es-lm" sz="3000" dirty="0" smtClean="0"/>
              <a:t>ACNUR, socios de implementación, ONGs, Gobiernos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lm" dirty="0"/>
              <a:t>Ubicaciones y </a:t>
            </a:r>
            <a:r>
              <a:rPr lang="es-lm" dirty="0" smtClean="0"/>
              <a:t>Participantes</a:t>
            </a:r>
            <a:r>
              <a:rPr lang="es-MX" dirty="0" smtClean="0"/>
              <a:t> </a:t>
            </a:r>
            <a:r>
              <a:rPr lang="es-lm" dirty="0" smtClean="0"/>
              <a:t>de </a:t>
            </a:r>
            <a:r>
              <a:rPr lang="es-lm" dirty="0"/>
              <a:t>las </a:t>
            </a:r>
            <a:r>
              <a:rPr lang="es-lm" dirty="0" smtClean="0"/>
              <a:t>Entrevistas</a:t>
            </a:r>
            <a:endParaRPr lang="es-lm" dirty="0"/>
          </a:p>
        </p:txBody>
      </p:sp>
    </p:spTree>
    <p:extLst>
      <p:ext uri="{BB962C8B-B14F-4D97-AF65-F5344CB8AC3E}">
        <p14:creationId xmlns:p14="http://schemas.microsoft.com/office/powerpoint/2010/main" val="3862475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idx="4294967295"/>
          </p:nvPr>
        </p:nvSpPr>
        <p:spPr>
          <a:xfrm>
            <a:off x="457200" y="1463040"/>
            <a:ext cx="8229600" cy="4810760"/>
          </a:xfrm>
        </p:spPr>
        <p:txBody>
          <a:bodyPr>
            <a:normAutofit/>
          </a:bodyPr>
          <a:lstStyle/>
          <a:p>
            <a:pPr>
              <a:spcBef>
                <a:spcPts val="1000"/>
              </a:spcBef>
              <a:buNone/>
            </a:pPr>
            <a:r>
              <a:rPr lang="es-lm" sz="3000" dirty="0" smtClean="0"/>
              <a:t>Se refiere a:</a:t>
            </a:r>
            <a:endParaRPr lang="en-US" sz="3000" dirty="0" smtClean="0">
              <a:solidFill>
                <a:srgbClr val="FF0000"/>
              </a:solidFill>
            </a:endParaRPr>
          </a:p>
          <a:p>
            <a:pPr>
              <a:spcBef>
                <a:spcPts val="1000"/>
              </a:spcBef>
            </a:pPr>
            <a:r>
              <a:rPr lang="es-lm" sz="3000" dirty="0" smtClean="0"/>
              <a:t>Sobrevivientes </a:t>
            </a:r>
            <a:r>
              <a:rPr lang="es-lm" sz="3000" dirty="0"/>
              <a:t>de violencia </a:t>
            </a:r>
            <a:r>
              <a:rPr lang="es-lm" sz="3000" dirty="0" smtClean="0"/>
              <a:t>sexual o de género</a:t>
            </a:r>
          </a:p>
          <a:p>
            <a:pPr>
              <a:spcBef>
                <a:spcPts val="1000"/>
              </a:spcBef>
            </a:pPr>
            <a:r>
              <a:rPr lang="es-MX" dirty="0"/>
              <a:t>R</a:t>
            </a:r>
            <a:r>
              <a:rPr lang="es-lm" dirty="0"/>
              <a:t>efugiados o inmigrantes forzados en países de asilo, y</a:t>
            </a:r>
          </a:p>
          <a:p>
            <a:pPr>
              <a:spcBef>
                <a:spcPts val="1000"/>
              </a:spcBef>
            </a:pPr>
            <a:r>
              <a:rPr lang="es-MX" dirty="0"/>
              <a:t>M</a:t>
            </a:r>
            <a:r>
              <a:rPr lang="es-lm" dirty="0"/>
              <a:t>iembros de grupos que sufren de estigmatización, estereotipa</a:t>
            </a:r>
            <a:r>
              <a:rPr lang="es-MX" dirty="0" err="1"/>
              <a:t>ción</a:t>
            </a:r>
            <a:r>
              <a:rPr lang="es-lm" dirty="0"/>
              <a:t> y marginación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lm" sz="4400" dirty="0"/>
              <a:t>"Triple Riesgo"</a:t>
            </a:r>
          </a:p>
        </p:txBody>
      </p:sp>
    </p:spTree>
    <p:extLst>
      <p:ext uri="{BB962C8B-B14F-4D97-AF65-F5344CB8AC3E}">
        <p14:creationId xmlns:p14="http://schemas.microsoft.com/office/powerpoint/2010/main" val="222173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idx="4294967295"/>
          </p:nvPr>
        </p:nvSpPr>
        <p:spPr>
          <a:xfrm>
            <a:off x="457200" y="1463040"/>
            <a:ext cx="8229600" cy="4798060"/>
          </a:xfrm>
        </p:spPr>
        <p:txBody>
          <a:bodyPr>
            <a:normAutofit lnSpcReduction="10000"/>
          </a:bodyPr>
          <a:lstStyle/>
          <a:p>
            <a:pPr marL="512064" indent="-512064"/>
            <a:r>
              <a:rPr lang="es-lm" sz="3000" b="1" dirty="0"/>
              <a:t>Refugiados Mayores:</a:t>
            </a:r>
            <a:r>
              <a:rPr lang="es-lm" sz="3000" dirty="0"/>
              <a:t> hombres y mujeres refugiados percibidos como "viejos" en el contexto social y </a:t>
            </a:r>
            <a:r>
              <a:rPr lang="es-lm" sz="3000" dirty="0" smtClean="0"/>
              <a:t>cultural local</a:t>
            </a:r>
          </a:p>
          <a:p>
            <a:pPr marL="512064" indent="-512064"/>
            <a:r>
              <a:rPr lang="es-lm" sz="3000" b="1" dirty="0" smtClean="0"/>
              <a:t>Refugiados</a:t>
            </a:r>
            <a:r>
              <a:rPr lang="es-lm" sz="3000" b="1" dirty="0"/>
              <a:t> con Discapacidad: </a:t>
            </a:r>
            <a:r>
              <a:rPr lang="es-lm" sz="3000" dirty="0"/>
              <a:t>refugiados con discapacidad física, mental o intelectual que limita su actividad</a:t>
            </a:r>
            <a:r>
              <a:rPr lang="es-lm" sz="3000" dirty="0" smtClean="0"/>
              <a:t> y participación social</a:t>
            </a:r>
          </a:p>
          <a:p>
            <a:pPr marL="512064" indent="-512064"/>
            <a:r>
              <a:rPr lang="es-lm" sz="3000" b="1" dirty="0" smtClean="0"/>
              <a:t>Hombres refugiados </a:t>
            </a:r>
            <a:r>
              <a:rPr lang="es-lm" sz="3000" dirty="0" smtClean="0"/>
              <a:t>de 18 años</a:t>
            </a:r>
            <a:r>
              <a:rPr lang="es-lm" sz="3000" dirty="0"/>
              <a:t> de edad o </a:t>
            </a:r>
            <a:r>
              <a:rPr lang="es-lm" sz="3000" dirty="0" smtClean="0"/>
              <a:t>más, y niños refugiados, menores de </a:t>
            </a:r>
            <a:r>
              <a:rPr lang="es-lm" dirty="0"/>
              <a:t>18</a:t>
            </a:r>
            <a:r>
              <a:rPr lang="es-MX" dirty="0"/>
              <a:t> </a:t>
            </a:r>
            <a:r>
              <a:rPr lang="es-MX" dirty="0" smtClean="0"/>
              <a:t>años</a:t>
            </a:r>
            <a:endParaRPr lang="es-lm" dirty="0"/>
          </a:p>
          <a:p>
            <a:pPr marL="512064" indent="-512064"/>
            <a:r>
              <a:rPr lang="es-lm" sz="3000" b="1" dirty="0" smtClean="0"/>
              <a:t>Refugiados </a:t>
            </a:r>
            <a:r>
              <a:rPr lang="es-lm" sz="3000" b="1" dirty="0"/>
              <a:t>de Minorías Sexuales:</a:t>
            </a:r>
            <a:r>
              <a:rPr lang="es-lm" sz="3000" dirty="0"/>
              <a:t> refugiados que </a:t>
            </a:r>
            <a:r>
              <a:rPr lang="es-lm" dirty="0"/>
              <a:t>expresan </a:t>
            </a:r>
            <a:r>
              <a:rPr lang="es-MX" dirty="0"/>
              <a:t>inconformidad con su </a:t>
            </a:r>
            <a:r>
              <a:rPr lang="es-lm" dirty="0"/>
              <a:t>identidad u orientación sexual, incluyendo refugiad</a:t>
            </a:r>
            <a:r>
              <a:rPr lang="es-MX" sz="3000" dirty="0" smtClean="0"/>
              <a:t>o</a:t>
            </a:r>
            <a:r>
              <a:rPr lang="es-lm" sz="3000" dirty="0" smtClean="0"/>
              <a:t>s </a:t>
            </a:r>
            <a:r>
              <a:rPr lang="es-lm" sz="3000" dirty="0"/>
              <a:t>lesbianas, gays, bisexuales, transexuales e intersexuales (</a:t>
            </a:r>
            <a:r>
              <a:rPr lang="es-lm" sz="3000" dirty="0" smtClean="0"/>
              <a:t>LGBTI</a:t>
            </a:r>
            <a:r>
              <a:rPr lang="es-lm" sz="3000" dirty="0"/>
              <a:t>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lm" dirty="0"/>
              <a:t>Grupos Objetivo de Refugiados en Situación de Riesgo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68924"/>
            <a:ext cx="8343900" cy="5066777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s-lm" b="1" dirty="0" smtClean="0">
                <a:solidFill>
                  <a:srgbClr val="2C5697"/>
                </a:solidFill>
              </a:rPr>
              <a:t>Tarea Grupal Mientras Ven el Video</a:t>
            </a:r>
          </a:p>
          <a:p>
            <a:pPr marL="0" indent="0">
              <a:lnSpc>
                <a:spcPct val="100000"/>
              </a:lnSpc>
              <a:buNone/>
            </a:pPr>
            <a:endParaRPr lang="en-US" sz="2300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es-lm" sz="2300" dirty="0" smtClean="0"/>
              <a:t>De acuerdo </a:t>
            </a:r>
            <a:r>
              <a:rPr lang="es-lm" sz="2300" dirty="0"/>
              <a:t>a</a:t>
            </a:r>
            <a:r>
              <a:rPr lang="es-lm" sz="2300" dirty="0" smtClean="0"/>
              <a:t> los entrevistados</a:t>
            </a:r>
            <a:r>
              <a:rPr lang="es-lm" sz="2300" dirty="0"/>
              <a:t> en el </a:t>
            </a:r>
            <a:r>
              <a:rPr lang="es-lm" sz="2300" dirty="0" smtClean="0"/>
              <a:t>video, considere:</a:t>
            </a:r>
          </a:p>
          <a:p>
            <a:pPr>
              <a:lnSpc>
                <a:spcPct val="100000"/>
              </a:lnSpc>
            </a:pPr>
            <a:r>
              <a:rPr lang="es-lm" sz="2300" dirty="0" smtClean="0"/>
              <a:t>Grupo 1: ¿Qué tipos de VSG experimentaron los sobrevivientes en la película?  ¿</a:t>
            </a:r>
            <a:r>
              <a:rPr lang="es-MX" sz="2300" dirty="0"/>
              <a:t>En</a:t>
            </a:r>
            <a:r>
              <a:rPr lang="es-MX" sz="2300" dirty="0" smtClean="0"/>
              <a:t> </a:t>
            </a:r>
            <a:r>
              <a:rPr lang="es-lm" sz="2300" dirty="0" smtClean="0"/>
              <a:t>dónde sucedió?  ¿Quiénes fueron los agresores?</a:t>
            </a:r>
            <a:r>
              <a:rPr sz="2300" dirty="0" smtClean="0"/>
              <a:t> </a:t>
            </a:r>
          </a:p>
          <a:p>
            <a:pPr>
              <a:lnSpc>
                <a:spcPct val="100000"/>
              </a:lnSpc>
            </a:pPr>
            <a:r>
              <a:rPr lang="es-lm" sz="2300" dirty="0" smtClean="0"/>
              <a:t>Grupo 2: ¿Qué condiciones hicieron vulnerables a los sobrevivientes a la VSG?</a:t>
            </a:r>
            <a:r>
              <a:rPr sz="2300" dirty="0" smtClean="0"/>
              <a:t> </a:t>
            </a:r>
          </a:p>
          <a:p>
            <a:pPr>
              <a:lnSpc>
                <a:spcPct val="100000"/>
              </a:lnSpc>
            </a:pPr>
            <a:r>
              <a:rPr lang="es-lm" sz="2300" dirty="0" smtClean="0"/>
              <a:t>Grupo 3: ¿Cuáles fueron las consecuencias de las experiencias de VSG? </a:t>
            </a:r>
          </a:p>
          <a:p>
            <a:pPr>
              <a:lnSpc>
                <a:spcPct val="100000"/>
              </a:lnSpc>
            </a:pPr>
            <a:r>
              <a:rPr lang="es-lm" sz="2300" dirty="0" smtClean="0"/>
              <a:t>Grupo 4: ¿Qué retos y buenas prácticas en respuesta a la VSG se le presentaron a los sobrevivientes y a los proveedores de servicios</a:t>
            </a:r>
            <a:r>
              <a:rPr lang="es-lm" sz="2300" dirty="0"/>
              <a:t>?</a:t>
            </a:r>
            <a:r>
              <a:rPr sz="2300" dirty="0"/>
              <a:t>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lm" dirty="0"/>
              <a:t>Video de Triple Riesgo</a:t>
            </a:r>
          </a:p>
        </p:txBody>
      </p:sp>
    </p:spTree>
    <p:extLst>
      <p:ext uri="{BB962C8B-B14F-4D97-AF65-F5344CB8AC3E}">
        <p14:creationId xmlns:p14="http://schemas.microsoft.com/office/powerpoint/2010/main" val="33462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51149"/>
            <a:ext cx="8229600" cy="5406851"/>
          </a:xfrm>
        </p:spPr>
        <p:txBody>
          <a:bodyPr>
            <a:noAutofit/>
          </a:bodyPr>
          <a:lstStyle/>
          <a:p>
            <a:r>
              <a:rPr lang="es-lm" dirty="0" smtClean="0"/>
              <a:t>El profundo</a:t>
            </a:r>
            <a:r>
              <a:rPr lang="es-lm" dirty="0"/>
              <a:t> estigma</a:t>
            </a:r>
            <a:r>
              <a:rPr lang="es-lm" dirty="0" smtClean="0"/>
              <a:t> cultural relacionado con VSG, xenofobia</a:t>
            </a:r>
            <a:r>
              <a:rPr lang="es-lm" dirty="0"/>
              <a:t>, </a:t>
            </a:r>
            <a:r>
              <a:rPr lang="es-lm" dirty="0" smtClean="0"/>
              <a:t>homofobia o transfobia</a:t>
            </a:r>
          </a:p>
          <a:p>
            <a:pPr lvl="1"/>
            <a:r>
              <a:rPr lang="es-lm" sz="3000" dirty="0" smtClean="0"/>
              <a:t>Impide que los refugiados en situación de riesgo busquen ayuda</a:t>
            </a:r>
          </a:p>
          <a:p>
            <a:pPr lvl="1"/>
            <a:r>
              <a:rPr lang="es-lm" sz="3000" dirty="0" smtClean="0"/>
              <a:t>Impide a los proveedores de servicio llegar hasta los refugiados en situación de riesgo</a:t>
            </a:r>
          </a:p>
          <a:p>
            <a:r>
              <a:rPr lang="es-lm" dirty="0" smtClean="0"/>
              <a:t>Estas barreras, junto con la pérdida del apoyo social, pueden </a:t>
            </a:r>
            <a:r>
              <a:rPr lang="es-lm" b="1" dirty="0" smtClean="0"/>
              <a:t>aislar</a:t>
            </a:r>
            <a:r>
              <a:rPr lang="es-lm" dirty="0" smtClean="0"/>
              <a:t> a los refugiados en situación de riesgo e inhibir la recuperación física y mental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lm" dirty="0"/>
              <a:t>Hallazgos: </a:t>
            </a:r>
            <a:r>
              <a:rPr lang="es-lm" b="0" dirty="0"/>
              <a:t>Barreras Sociales y Culturales</a:t>
            </a:r>
          </a:p>
        </p:txBody>
      </p:sp>
    </p:spTree>
    <p:extLst>
      <p:ext uri="{BB962C8B-B14F-4D97-AF65-F5344CB8AC3E}">
        <p14:creationId xmlns:p14="http://schemas.microsoft.com/office/powerpoint/2010/main" val="4037694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63041"/>
            <a:ext cx="8331200" cy="4823460"/>
          </a:xfrm>
        </p:spPr>
        <p:txBody>
          <a:bodyPr>
            <a:normAutofit/>
          </a:bodyPr>
          <a:lstStyle/>
          <a:p>
            <a:pPr marL="0" indent="0">
              <a:spcBef>
                <a:spcPts val="720"/>
              </a:spcBef>
              <a:buNone/>
            </a:pPr>
            <a:r>
              <a:rPr lang="es-lm" dirty="0" smtClean="0"/>
              <a:t>Los refugiados en situación de riesgo enfrentan </a:t>
            </a:r>
            <a:r>
              <a:rPr lang="es-lm" b="1" dirty="0" smtClean="0"/>
              <a:t>una mayor exposición a VSG</a:t>
            </a:r>
            <a:r>
              <a:rPr dirty="0"/>
              <a:t> </a:t>
            </a:r>
            <a:r>
              <a:rPr lang="es-lm" dirty="0" smtClean="0"/>
              <a:t>y la falta de acceso a la justicia a causa de:</a:t>
            </a:r>
          </a:p>
          <a:p>
            <a:r>
              <a:rPr lang="es-lm" dirty="0" smtClean="0"/>
              <a:t>Acceso limitado a la información jurídica</a:t>
            </a:r>
          </a:p>
          <a:p>
            <a:r>
              <a:rPr lang="es-lm" dirty="0" smtClean="0"/>
              <a:t>Las limitantes</a:t>
            </a:r>
            <a:r>
              <a:rPr lang="es-lm" dirty="0"/>
              <a:t> de los lugares en donde los refugiados pueden</a:t>
            </a:r>
            <a:r>
              <a:rPr lang="es-lm" dirty="0" smtClean="0"/>
              <a:t> vivir en los países de asilo</a:t>
            </a:r>
          </a:p>
          <a:p>
            <a:r>
              <a:rPr lang="es-lm" dirty="0" smtClean="0"/>
              <a:t>Sistemas </a:t>
            </a:r>
            <a:r>
              <a:rPr lang="es-lm" dirty="0"/>
              <a:t>de asilo ineficientes</a:t>
            </a:r>
          </a:p>
          <a:p>
            <a:r>
              <a:rPr lang="es-lm" dirty="0" smtClean="0"/>
              <a:t>La criminalización de los "actos homosexuales"</a:t>
            </a:r>
          </a:p>
          <a:p>
            <a:r>
              <a:rPr lang="es-lm" dirty="0" smtClean="0"/>
              <a:t>Prejuicios por parte de la policía</a:t>
            </a:r>
            <a:r>
              <a:rPr lang="es-MX" dirty="0" smtClean="0"/>
              <a:t>, </a:t>
            </a:r>
            <a:r>
              <a:rPr lang="es-MX" dirty="0"/>
              <a:t>los juzgados </a:t>
            </a:r>
            <a:r>
              <a:rPr lang="es-MX" dirty="0" smtClean="0">
                <a:solidFill>
                  <a:schemeClr val="bg1"/>
                </a:solidFill>
              </a:rPr>
              <a:t>y</a:t>
            </a:r>
            <a:r>
              <a:rPr lang="es-lm" dirty="0" smtClean="0"/>
              <a:t> los mecanismos tradicionales de resolución de conflictos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lm" dirty="0"/>
              <a:t>Hallazgos: </a:t>
            </a:r>
            <a:r>
              <a:rPr lang="es-lm" b="0" dirty="0" smtClean="0"/>
              <a:t>Barreras Jurídicas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4124768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4264</TotalTime>
  <Words>1465</Words>
  <Application>Microsoft Office PowerPoint</Application>
  <PresentationFormat>On-screen Show (4:3)</PresentationFormat>
  <Paragraphs>133</Paragraphs>
  <Slides>21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GothamBook</vt:lpstr>
      <vt:lpstr>Office Theme</vt:lpstr>
      <vt:lpstr>PowerPoint Presentation</vt:lpstr>
      <vt:lpstr>OBJETIVOS</vt:lpstr>
      <vt:lpstr>Contexto del Estudio de Referencia</vt:lpstr>
      <vt:lpstr>Ubicaciones y Participantes de las Entrevistas</vt:lpstr>
      <vt:lpstr>"Triple Riesgo"</vt:lpstr>
      <vt:lpstr>Grupos Objetivo de Refugiados en Situación de Riesgo</vt:lpstr>
      <vt:lpstr>Video de Triple Riesgo</vt:lpstr>
      <vt:lpstr>Hallazgos: Barreras Sociales y Culturales</vt:lpstr>
      <vt:lpstr>Hallazgos: Barreras Jurídicas</vt:lpstr>
      <vt:lpstr>Hallazgos: Necesidades Básicas Insatisfechas</vt:lpstr>
      <vt:lpstr>Hallazgos: Recolección de Datos de las Agencias</vt:lpstr>
      <vt:lpstr>Hallazgos: Protección y Acogida</vt:lpstr>
      <vt:lpstr>Seis Recomendaciones Clave</vt:lpstr>
      <vt:lpstr>1. Capacitar</vt:lpstr>
      <vt:lpstr>2. Coordinar</vt:lpstr>
      <vt:lpstr>3. Involucrar</vt:lpstr>
      <vt:lpstr>4. Identificar</vt:lpstr>
      <vt:lpstr>5. Acomodar</vt:lpstr>
      <vt:lpstr>6. Cuantificar</vt:lpstr>
      <vt:lpstr>Conclusión: Habla un Sobreviviente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Sarah Durham</dc:creator>
  <cp:lastModifiedBy>Bethany Orlikowski</cp:lastModifiedBy>
  <cp:revision>198</cp:revision>
  <dcterms:created xsi:type="dcterms:W3CDTF">2016-08-15T10:05:48Z</dcterms:created>
  <dcterms:modified xsi:type="dcterms:W3CDTF">2017-02-23T14:28:27Z</dcterms:modified>
</cp:coreProperties>
</file>