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338" r:id="rId2"/>
    <p:sldId id="333" r:id="rId3"/>
    <p:sldId id="330" r:id="rId4"/>
    <p:sldId id="334" r:id="rId5"/>
    <p:sldId id="331" r:id="rId6"/>
    <p:sldId id="321" r:id="rId7"/>
    <p:sldId id="332" r:id="rId8"/>
    <p:sldId id="325" r:id="rId9"/>
    <p:sldId id="326" r:id="rId10"/>
    <p:sldId id="327" r:id="rId11"/>
    <p:sldId id="335" r:id="rId12"/>
    <p:sldId id="328" r:id="rId13"/>
    <p:sldId id="310" r:id="rId14"/>
    <p:sldId id="311" r:id="rId15"/>
    <p:sldId id="312" r:id="rId16"/>
    <p:sldId id="313" r:id="rId17"/>
    <p:sldId id="314" r:id="rId18"/>
    <p:sldId id="315" r:id="rId19"/>
    <p:sldId id="316" r:id="rId20"/>
    <p:sldId id="336" r:id="rId21"/>
    <p:sldId id="25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697"/>
    <a:srgbClr val="464646"/>
    <a:srgbClr val="E10267"/>
    <a:srgbClr val="203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8527" autoAdjust="0"/>
  </p:normalViewPr>
  <p:slideViewPr>
    <p:cSldViewPr snapToGrid="0" snapToObjects="1">
      <p:cViewPr varScale="1">
        <p:scale>
          <a:sx n="79" d="100"/>
          <a:sy n="79" d="100"/>
        </p:scale>
        <p:origin x="96"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8" d="100"/>
          <a:sy n="98" d="100"/>
        </p:scale>
        <p:origin x="-35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A5288-0FB4-9140-B1E1-EC75F160B15D}" type="datetimeFigureOut">
              <a:rPr lang="en-US" smtClean="0"/>
              <a:pPr/>
              <a:t>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CF100B-849E-EC43-82FA-5DA0ED8EBFBB}" type="slidenum">
              <a:rPr lang="en-US" smtClean="0"/>
              <a:pPr/>
              <a:t>‹#›</a:t>
            </a:fld>
            <a:endParaRPr lang="en-US"/>
          </a:p>
        </p:txBody>
      </p:sp>
    </p:spTree>
    <p:extLst>
      <p:ext uri="{BB962C8B-B14F-4D97-AF65-F5344CB8AC3E}">
        <p14:creationId xmlns:p14="http://schemas.microsoft.com/office/powerpoint/2010/main" val="17132924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59BEB-9678-CF42-A541-10C099E0E523}" type="datetimeFigureOut">
              <a:rPr lang="en-US" smtClean="0"/>
              <a:pPr/>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518665-41FC-F14F-AE91-55B01599AC73}" type="slidenum">
              <a:rPr lang="en-US" smtClean="0"/>
              <a:pPr/>
              <a:t>‹#›</a:t>
            </a:fld>
            <a:endParaRPr lang="en-US"/>
          </a:p>
        </p:txBody>
      </p:sp>
    </p:spTree>
    <p:extLst>
      <p:ext uri="{BB962C8B-B14F-4D97-AF65-F5344CB8AC3E}">
        <p14:creationId xmlns:p14="http://schemas.microsoft.com/office/powerpoint/2010/main" val="11163284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3</a:t>
            </a:fld>
            <a:endParaRPr lang="en-US"/>
          </a:p>
        </p:txBody>
      </p:sp>
    </p:spTree>
    <p:extLst>
      <p:ext uri="{BB962C8B-B14F-4D97-AF65-F5344CB8AC3E}">
        <p14:creationId xmlns:p14="http://schemas.microsoft.com/office/powerpoint/2010/main" val="4017158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518665-41FC-F14F-AE91-55B01599AC73}" type="slidenum">
              <a:rPr lang="sw" smtClean="0"/>
              <a:pPr/>
              <a:t>13</a:t>
            </a:fld>
            <a:endParaRPr lang="en-US"/>
          </a:p>
        </p:txBody>
      </p:sp>
    </p:spTree>
    <p:extLst>
      <p:ext uri="{BB962C8B-B14F-4D97-AF65-F5344CB8AC3E}">
        <p14:creationId xmlns:p14="http://schemas.microsoft.com/office/powerpoint/2010/main" val="402949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14</a:t>
            </a:fld>
            <a:endParaRPr lang="en-US"/>
          </a:p>
        </p:txBody>
      </p:sp>
    </p:spTree>
    <p:extLst>
      <p:ext uri="{BB962C8B-B14F-4D97-AF65-F5344CB8AC3E}">
        <p14:creationId xmlns:p14="http://schemas.microsoft.com/office/powerpoint/2010/main" val="4241531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16</a:t>
            </a:fld>
            <a:endParaRPr lang="en-US"/>
          </a:p>
        </p:txBody>
      </p:sp>
    </p:spTree>
    <p:extLst>
      <p:ext uri="{BB962C8B-B14F-4D97-AF65-F5344CB8AC3E}">
        <p14:creationId xmlns:p14="http://schemas.microsoft.com/office/powerpoint/2010/main" val="3386024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17</a:t>
            </a:fld>
            <a:endParaRPr lang="en-US"/>
          </a:p>
        </p:txBody>
      </p:sp>
    </p:spTree>
    <p:extLst>
      <p:ext uri="{BB962C8B-B14F-4D97-AF65-F5344CB8AC3E}">
        <p14:creationId xmlns:p14="http://schemas.microsoft.com/office/powerpoint/2010/main" val="238025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2698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5</a:t>
            </a:fld>
            <a:endParaRPr lang="en-US"/>
          </a:p>
        </p:txBody>
      </p:sp>
    </p:spTree>
    <p:extLst>
      <p:ext uri="{BB962C8B-B14F-4D97-AF65-F5344CB8AC3E}">
        <p14:creationId xmlns:p14="http://schemas.microsoft.com/office/powerpoint/2010/main" val="3693612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6</a:t>
            </a:fld>
            <a:endParaRPr lang="en-US"/>
          </a:p>
        </p:txBody>
      </p:sp>
    </p:spTree>
    <p:extLst>
      <p:ext uri="{BB962C8B-B14F-4D97-AF65-F5344CB8AC3E}">
        <p14:creationId xmlns:p14="http://schemas.microsoft.com/office/powerpoint/2010/main" val="170085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7</a:t>
            </a:fld>
            <a:endParaRPr lang="en-US"/>
          </a:p>
        </p:txBody>
      </p:sp>
    </p:spTree>
    <p:extLst>
      <p:ext uri="{BB962C8B-B14F-4D97-AF65-F5344CB8AC3E}">
        <p14:creationId xmlns:p14="http://schemas.microsoft.com/office/powerpoint/2010/main" val="3679828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9</a:t>
            </a:fld>
            <a:endParaRPr lang="en-US"/>
          </a:p>
        </p:txBody>
      </p:sp>
    </p:spTree>
    <p:extLst>
      <p:ext uri="{BB962C8B-B14F-4D97-AF65-F5344CB8AC3E}">
        <p14:creationId xmlns:p14="http://schemas.microsoft.com/office/powerpoint/2010/main" val="262117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b="1" dirty="0" smtClean="0"/>
          </a:p>
          <a:p>
            <a:r>
              <a:rPr lang="sw"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10</a:t>
            </a:fld>
            <a:endParaRPr lang="en-US"/>
          </a:p>
        </p:txBody>
      </p:sp>
    </p:spTree>
    <p:extLst>
      <p:ext uri="{BB962C8B-B14F-4D97-AF65-F5344CB8AC3E}">
        <p14:creationId xmlns:p14="http://schemas.microsoft.com/office/powerpoint/2010/main" val="3348016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518665-41FC-F14F-AE91-55B01599AC73}" type="slidenum">
              <a:rPr lang="sw" smtClean="0"/>
              <a:pPr/>
              <a:t>11</a:t>
            </a:fld>
            <a:endParaRPr lang="en-US"/>
          </a:p>
        </p:txBody>
      </p:sp>
    </p:spTree>
    <p:extLst>
      <p:ext uri="{BB962C8B-B14F-4D97-AF65-F5344CB8AC3E}">
        <p14:creationId xmlns:p14="http://schemas.microsoft.com/office/powerpoint/2010/main" val="2146577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518665-41FC-F14F-AE91-55B01599AC73}" type="slidenum">
              <a:rPr lang="sw" smtClean="0"/>
              <a:pPr/>
              <a:t>12</a:t>
            </a:fld>
            <a:endParaRPr lang="en-US"/>
          </a:p>
        </p:txBody>
      </p:sp>
    </p:spTree>
    <p:extLst>
      <p:ext uri="{BB962C8B-B14F-4D97-AF65-F5344CB8AC3E}">
        <p14:creationId xmlns:p14="http://schemas.microsoft.com/office/powerpoint/2010/main" val="3087169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3"/>
          <p:cNvSpPr>
            <a:spLocks noGrp="1"/>
          </p:cNvSpPr>
          <p:nvPr>
            <p:ph type="body" sz="quarter" idx="4294967295"/>
          </p:nvPr>
        </p:nvSpPr>
        <p:spPr>
          <a:xfrm>
            <a:off x="3352800" y="2743200"/>
            <a:ext cx="5486400" cy="990600"/>
          </a:xfrm>
          <a:prstGeom prst="rect">
            <a:avLst/>
          </a:prstGeom>
        </p:spPr>
        <p:txBody>
          <a:bodyPr/>
          <a:lstStyle/>
          <a:p>
            <a:pPr marL="0" indent="0">
              <a:buNone/>
            </a:pPr>
            <a:endParaRPr lang="en-US" sz="4400" b="1" dirty="0">
              <a:solidFill>
                <a:srgbClr val="2C5697"/>
              </a:solidFill>
            </a:endParaRPr>
          </a:p>
        </p:txBody>
      </p:sp>
      <p:sp>
        <p:nvSpPr>
          <p:cNvPr id="4" name="Text Placeholder 4"/>
          <p:cNvSpPr>
            <a:spLocks noGrp="1"/>
          </p:cNvSpPr>
          <p:nvPr>
            <p:ph type="body" sz="quarter" idx="4294967295"/>
          </p:nvPr>
        </p:nvSpPr>
        <p:spPr>
          <a:xfrm>
            <a:off x="3352800" y="3886200"/>
            <a:ext cx="5486400" cy="533400"/>
          </a:xfrm>
          <a:prstGeom prst="rect">
            <a:avLst/>
          </a:prstGeom>
        </p:spPr>
        <p:txBody>
          <a:bodyPr/>
          <a:lstStyle/>
          <a:p>
            <a:pPr marL="0" indent="0">
              <a:buNone/>
            </a:pPr>
            <a:endParaRPr lang="en-US" sz="1800" dirty="0">
              <a:solidFill>
                <a:srgbClr val="E10267"/>
              </a:solidFill>
              <a:latin typeface="GothamBook" pitchFamily="50"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0"/>
            <a:ext cx="8229600" cy="1095375"/>
          </a:xfrm>
          <a:prstGeom prst="rect">
            <a:avLst/>
          </a:prstGeom>
        </p:spPr>
        <p:txBody>
          <a:bodyPr vert="horz" lIns="91440" tIns="45720" rIns="91440" bIns="45720" rtlCol="0" anchor="ctr">
            <a:normAutofit/>
          </a:bodyPr>
          <a:lstStyle>
            <a:lvl1pPr algn="l">
              <a:defRPr/>
            </a:lvl1pPr>
          </a:lstStyle>
          <a:p>
            <a:r>
              <a:rPr lang="sw" dirty="0" smtClean="0"/>
              <a:t>Bofya uhariri mtindo wa mada ya Hati Asili</a:t>
            </a:r>
            <a:endParaRPr lang="en-US" dirty="0"/>
          </a:p>
        </p:txBody>
      </p:sp>
      <p:sp>
        <p:nvSpPr>
          <p:cNvPr id="9" name="Text Placeholder 2"/>
          <p:cNvSpPr>
            <a:spLocks noGrp="1"/>
          </p:cNvSpPr>
          <p:nvPr>
            <p:ph idx="1"/>
          </p:nvPr>
        </p:nvSpPr>
        <p:spPr>
          <a:xfrm>
            <a:off x="457200" y="1463040"/>
            <a:ext cx="8229600" cy="4525963"/>
          </a:xfrm>
          <a:prstGeom prst="rect">
            <a:avLst/>
          </a:prstGeom>
        </p:spPr>
        <p:txBody>
          <a:bodyPr vert="horz" lIns="91440" tIns="45720" rIns="91440" bIns="45720" rtlCol="0">
            <a:normAutofit/>
          </a:bodyPr>
          <a:lstStyle/>
          <a:p>
            <a:pPr lvl="0"/>
            <a:r>
              <a:rPr lang="sw" dirty="0" smtClean="0"/>
              <a:t>Bofya uhariri mitindo ya maandishi ya Hati Asili</a:t>
            </a:r>
          </a:p>
          <a:p>
            <a:pPr lvl="1"/>
            <a:r>
              <a:rPr lang="sw" dirty="0" smtClean="0"/>
              <a:t>Kiwango cha pili</a:t>
            </a:r>
          </a:p>
          <a:p>
            <a:pPr lvl="2"/>
            <a:r>
              <a:rPr lang="sw" dirty="0" smtClean="0"/>
              <a:t>Kiwango cha tatu</a:t>
            </a:r>
          </a:p>
          <a:p>
            <a:pPr lvl="3"/>
            <a:r>
              <a:rPr lang="sw" dirty="0" smtClean="0"/>
              <a:t>Kiwango cha nne</a:t>
            </a:r>
          </a:p>
          <a:p>
            <a:pPr lvl="4"/>
            <a:r>
              <a:rPr lang="sw" dirty="0" smtClean="0"/>
              <a:t>Kiwango cha tano</a:t>
            </a:r>
            <a:endParaRPr lang="en-US" dirty="0"/>
          </a:p>
        </p:txBody>
      </p:sp>
      <p:sp>
        <p:nvSpPr>
          <p:cNvPr id="10" name="TextBox 9"/>
          <p:cNvSpPr txBox="1"/>
          <p:nvPr userDrawn="1"/>
        </p:nvSpPr>
        <p:spPr>
          <a:xfrm>
            <a:off x="7813386" y="6429742"/>
            <a:ext cx="1190914" cy="261610"/>
          </a:xfrm>
          <a:prstGeom prst="rect">
            <a:avLst/>
          </a:prstGeom>
          <a:noFill/>
        </p:spPr>
        <p:txBody>
          <a:bodyPr wrap="square" rtlCol="0">
            <a:spAutoFit/>
          </a:bodyPr>
          <a:lstStyle/>
          <a:p>
            <a:pPr algn="r"/>
            <a:fld id="{4A46A4BB-7A2A-444D-9306-DE68DB00A4AB}" type="slidenum">
              <a:rPr lang="sw" sz="1100" smtClean="0">
                <a:solidFill>
                  <a:srgbClr val="FFFFFF"/>
                </a:solidFill>
              </a:rPr>
              <a:pPr algn="r"/>
              <a:t>‹#›</a:t>
            </a:fld>
            <a:endParaRPr lang="en-US" sz="1100" dirty="0">
              <a:solidFill>
                <a:srgbClr val="FFFFFF"/>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0"/>
            <a:ext cx="8229600" cy="1095375"/>
          </a:xfrm>
          <a:prstGeom prst="rect">
            <a:avLst/>
          </a:prstGeom>
        </p:spPr>
        <p:txBody>
          <a:bodyPr vert="horz" lIns="91440" tIns="45720" rIns="91440" bIns="45720" rtlCol="0" anchor="ctr">
            <a:normAutofit/>
          </a:bodyPr>
          <a:lstStyle>
            <a:lvl1pPr algn="l">
              <a:lnSpc>
                <a:spcPct val="80000"/>
              </a:lnSpc>
              <a:defRPr sz="3700"/>
            </a:lvl1pPr>
          </a:lstStyle>
          <a:p>
            <a:r>
              <a:rPr lang="en-US" dirty="0" smtClean="0"/>
              <a:t>Click to edit Master title style</a:t>
            </a:r>
            <a:endParaRPr lang="en-US" dirty="0"/>
          </a:p>
        </p:txBody>
      </p:sp>
      <p:sp>
        <p:nvSpPr>
          <p:cNvPr id="9" name="Text Placeholder 2"/>
          <p:cNvSpPr>
            <a:spLocks noGrp="1"/>
          </p:cNvSpPr>
          <p:nvPr>
            <p:ph idx="1"/>
          </p:nvPr>
        </p:nvSpPr>
        <p:spPr>
          <a:xfrm>
            <a:off x="457200" y="14630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7813386" y="6429742"/>
            <a:ext cx="1190914" cy="261610"/>
          </a:xfrm>
          <a:prstGeom prst="rect">
            <a:avLst/>
          </a:prstGeom>
          <a:noFill/>
        </p:spPr>
        <p:txBody>
          <a:bodyPr wrap="square" rtlCol="0">
            <a:spAutoFit/>
          </a:bodyPr>
          <a:lstStyle/>
          <a:p>
            <a:pPr algn="r"/>
            <a:fld id="{4A46A4BB-7A2A-444D-9306-DE68DB00A4AB}" type="slidenum">
              <a:rPr lang="en-US" sz="1100" smtClean="0">
                <a:solidFill>
                  <a:srgbClr val="FFFFFF"/>
                </a:solidFill>
              </a:rPr>
              <a:pPr algn="r"/>
              <a:t>‹#›</a:t>
            </a:fld>
            <a:endParaRPr lang="en-US" sz="1100" dirty="0">
              <a:solidFill>
                <a:srgbClr val="FFFFFF"/>
              </a:solidFill>
            </a:endParaRPr>
          </a:p>
        </p:txBody>
      </p:sp>
    </p:spTree>
    <p:extLst>
      <p:ext uri="{BB962C8B-B14F-4D97-AF65-F5344CB8AC3E}">
        <p14:creationId xmlns:p14="http://schemas.microsoft.com/office/powerpoint/2010/main" val="39878193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Photo">
    <p:bg>
      <p:bgPr>
        <a:solidFill>
          <a:srgbClr val="203F6E"/>
        </a:solidFill>
        <a:effectLst/>
      </p:bgPr>
    </p:bg>
    <p:spTree>
      <p:nvGrpSpPr>
        <p:cNvPr id="1" name=""/>
        <p:cNvGrpSpPr/>
        <p:nvPr/>
      </p:nvGrpSpPr>
      <p:grpSpPr>
        <a:xfrm>
          <a:off x="0" y="0"/>
          <a:ext cx="0" cy="0"/>
          <a:chOff x="0" y="0"/>
          <a:chExt cx="0" cy="0"/>
        </a:xfrm>
      </p:grpSpPr>
      <p:sp>
        <p:nvSpPr>
          <p:cNvPr id="10" name="TextBox 9"/>
          <p:cNvSpPr txBox="1"/>
          <p:nvPr userDrawn="1"/>
        </p:nvSpPr>
        <p:spPr>
          <a:xfrm>
            <a:off x="7813386" y="6429742"/>
            <a:ext cx="1190914" cy="261610"/>
          </a:xfrm>
          <a:prstGeom prst="rect">
            <a:avLst/>
          </a:prstGeom>
          <a:noFill/>
        </p:spPr>
        <p:txBody>
          <a:bodyPr wrap="square" rtlCol="0">
            <a:spAutoFit/>
          </a:bodyPr>
          <a:lstStyle/>
          <a:p>
            <a:pPr algn="r"/>
            <a:fld id="{4A46A4BB-7A2A-444D-9306-DE68DB00A4AB}" type="slidenum">
              <a:rPr lang="en-US" sz="1100" smtClean="0">
                <a:solidFill>
                  <a:srgbClr val="FFFFFF"/>
                </a:solidFill>
              </a:rPr>
              <a:pPr algn="r"/>
              <a:t>‹#›</a:t>
            </a:fld>
            <a:endParaRPr lang="en-US" sz="1100" dirty="0">
              <a:solidFill>
                <a:srgbClr val="FFFFFF"/>
              </a:solidFill>
            </a:endParaRPr>
          </a:p>
        </p:txBody>
      </p:sp>
    </p:spTree>
    <p:extLst>
      <p:ext uri="{BB962C8B-B14F-4D97-AF65-F5344CB8AC3E}">
        <p14:creationId xmlns:p14="http://schemas.microsoft.com/office/powerpoint/2010/main" val="42089237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ives_Photo">
    <p:bg>
      <p:bgPr>
        <a:solidFill>
          <a:srgbClr val="203F6E"/>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0745"/>
            <a:ext cx="8229600" cy="5127452"/>
          </a:xfrm>
          <a:solidFill>
            <a:schemeClr val="tx1">
              <a:alpha val="80000"/>
            </a:schemeClr>
          </a:solidFill>
        </p:spPr>
        <p:txBody>
          <a:bodyPr lIns="457200" rIns="457200" anchor="ctr" anchorCtr="0"/>
          <a:lstStyle>
            <a:lvl1pPr>
              <a:defRPr>
                <a:solidFill>
                  <a:srgbClr val="2C5697"/>
                </a:solidFill>
              </a:defRPr>
            </a:lvl1pPr>
            <a:lvl2pPr>
              <a:defRPr>
                <a:solidFill>
                  <a:srgbClr val="2C5697"/>
                </a:solidFill>
              </a:defRPr>
            </a:lvl2pPr>
            <a:lvl3pPr>
              <a:defRPr>
                <a:solidFill>
                  <a:srgbClr val="2C5697"/>
                </a:solidFill>
              </a:defRPr>
            </a:lvl3pPr>
            <a:lvl4pPr>
              <a:defRPr>
                <a:solidFill>
                  <a:srgbClr val="2C5697"/>
                </a:solidFill>
              </a:defRPr>
            </a:lvl4pPr>
            <a:lvl5pPr>
              <a:defRPr>
                <a:solidFill>
                  <a:srgbClr val="2C5697"/>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813386" y="6429742"/>
            <a:ext cx="1190914" cy="261610"/>
          </a:xfrm>
          <a:prstGeom prst="rect">
            <a:avLst/>
          </a:prstGeom>
          <a:noFill/>
        </p:spPr>
        <p:txBody>
          <a:bodyPr wrap="square" rtlCol="0">
            <a:spAutoFit/>
          </a:bodyPr>
          <a:lstStyle/>
          <a:p>
            <a:pPr algn="r"/>
            <a:fld id="{4A46A4BB-7A2A-444D-9306-DE68DB00A4AB}" type="slidenum">
              <a:rPr lang="en-US" sz="1100" smtClean="0">
                <a:solidFill>
                  <a:srgbClr val="FFFFFF"/>
                </a:solidFill>
              </a:rPr>
              <a:pPr algn="r"/>
              <a:t>‹#›</a:t>
            </a:fld>
            <a:endParaRPr lang="en-US" sz="1100" dirty="0">
              <a:solidFill>
                <a:srgbClr val="FFFFFF"/>
              </a:solidFill>
            </a:endParaRPr>
          </a:p>
        </p:txBody>
      </p:sp>
    </p:spTree>
    <p:extLst>
      <p:ext uri="{BB962C8B-B14F-4D97-AF65-F5344CB8AC3E}">
        <p14:creationId xmlns:p14="http://schemas.microsoft.com/office/powerpoint/2010/main" val="2681816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60059" y="2183279"/>
            <a:ext cx="5545791" cy="2474260"/>
          </a:xfrm>
        </p:spPr>
        <p:txBody>
          <a:bodyPr/>
          <a:lstStyle>
            <a:lvl1pPr>
              <a:defRPr>
                <a:solidFill>
                  <a:srgbClr val="E10267"/>
                </a:solidFill>
              </a:defRPr>
            </a:lvl1pPr>
          </a:lstStyle>
          <a:p>
            <a:r>
              <a:rPr lang="sw" dirty="0" smtClean="0"/>
              <a:t>Bofya uhariri mtindo wa mada ya Hati Asili</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095375"/>
          </a:xfrm>
          <a:prstGeom prst="rect">
            <a:avLst/>
          </a:prstGeom>
        </p:spPr>
        <p:txBody>
          <a:bodyPr vert="horz" lIns="91440" tIns="45720" rIns="91440" bIns="45720" rtlCol="0" anchor="ctr">
            <a:normAutofit/>
          </a:bodyPr>
          <a:lstStyle/>
          <a:p>
            <a:r>
              <a:rPr lang="sw" dirty="0" smtClean="0"/>
              <a:t>Bofya uhariri mtindo wa mada ya Hati Asili</a:t>
            </a:r>
            <a:endParaRPr lang="en-US" dirty="0"/>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sw" dirty="0" smtClean="0"/>
              <a:t>Bofya uhariri mitindo ya maandishi ya Hati Asili</a:t>
            </a:r>
          </a:p>
          <a:p>
            <a:pPr lvl="1"/>
            <a:r>
              <a:rPr lang="sw" dirty="0" smtClean="0"/>
              <a:t>Kiwango cha pili</a:t>
            </a:r>
          </a:p>
          <a:p>
            <a:pPr lvl="2"/>
            <a:r>
              <a:rPr lang="sw" dirty="0" smtClean="0"/>
              <a:t>Kiwango cha tatu</a:t>
            </a:r>
          </a:p>
          <a:p>
            <a:pPr lvl="3"/>
            <a:r>
              <a:rPr lang="sw" dirty="0" smtClean="0"/>
              <a:t>Kiwango cha nne</a:t>
            </a:r>
          </a:p>
          <a:p>
            <a:pPr lvl="4"/>
            <a:r>
              <a:rPr lang="sw" dirty="0" smtClean="0"/>
              <a:t>Kiwango cha tano</a:t>
            </a:r>
            <a:endParaRPr lang="en-US" dirty="0"/>
          </a:p>
        </p:txBody>
      </p:sp>
      <p:sp>
        <p:nvSpPr>
          <p:cNvPr id="6" name="TextBox 5"/>
          <p:cNvSpPr txBox="1"/>
          <p:nvPr/>
        </p:nvSpPr>
        <p:spPr>
          <a:xfrm>
            <a:off x="2422071" y="6540500"/>
            <a:ext cx="184666" cy="369332"/>
          </a:xfrm>
          <a:prstGeom prst="rect">
            <a:avLst/>
          </a:prstGeom>
          <a:noFill/>
        </p:spPr>
        <p:txBody>
          <a:bodyPr wrap="none" rtlCol="0">
            <a:spAutoFit/>
          </a:bodyPr>
          <a:lstStyle/>
          <a:p>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6" r:id="rId3"/>
    <p:sldLayoutId id="2147483654" r:id="rId4"/>
    <p:sldLayoutId id="2147483655" r:id="rId5"/>
    <p:sldLayoutId id="2147483653" r:id="rId6"/>
  </p:sldLayoutIdLst>
  <p:timing>
    <p:tnLst>
      <p:par>
        <p:cTn id="1" dur="indefinite" restart="never" nodeType="tmRoot"/>
      </p:par>
    </p:tnLst>
  </p:timing>
  <p:hf hdr="0" ftr="0" dt="0"/>
  <p:txStyles>
    <p:titleStyle>
      <a:lvl1pPr algn="l" defTabSz="457200" rtl="0" eaLnBrk="1" latinLnBrk="0" hangingPunct="1">
        <a:spcBef>
          <a:spcPct val="0"/>
        </a:spcBef>
        <a:buNone/>
        <a:defRPr sz="4200" b="1" i="0" kern="1200">
          <a:solidFill>
            <a:schemeClr val="tx1"/>
          </a:solidFill>
          <a:latin typeface="Calibri"/>
          <a:ea typeface="+mj-ea"/>
          <a:cs typeface="Calibri"/>
        </a:defRPr>
      </a:lvl1pPr>
    </p:titleStyle>
    <p:bodyStyle>
      <a:lvl1pPr marL="342900" indent="-342900" algn="l" defTabSz="457200" rtl="0" eaLnBrk="1" latinLnBrk="0" hangingPunct="1">
        <a:lnSpc>
          <a:spcPct val="80000"/>
        </a:lnSpc>
        <a:spcBef>
          <a:spcPts val="1000"/>
        </a:spcBef>
        <a:buClr>
          <a:srgbClr val="E10267"/>
        </a:buClr>
        <a:buFont typeface="Arial"/>
        <a:buChar char="•"/>
        <a:defRPr lang="en-US" sz="3000" kern="1200" dirty="0" smtClean="0">
          <a:solidFill>
            <a:srgbClr val="464646"/>
          </a:solidFill>
          <a:latin typeface="+mn-lt"/>
          <a:ea typeface="+mn-ea"/>
          <a:cs typeface="+mn-cs"/>
        </a:defRPr>
      </a:lvl1pPr>
      <a:lvl2pPr marL="742950" indent="-285750" algn="l" defTabSz="457200" rtl="0" eaLnBrk="1" latinLnBrk="0" hangingPunct="1">
        <a:lnSpc>
          <a:spcPct val="80000"/>
        </a:lnSpc>
        <a:spcBef>
          <a:spcPts val="1000"/>
        </a:spcBef>
        <a:buClr>
          <a:srgbClr val="E10267"/>
        </a:buClr>
        <a:buFont typeface="Arial"/>
        <a:buChar char="–"/>
        <a:defRPr lang="en-US" sz="2800" kern="1200" dirty="0" smtClean="0">
          <a:solidFill>
            <a:srgbClr val="464646"/>
          </a:solidFill>
          <a:latin typeface="+mn-lt"/>
          <a:ea typeface="+mn-ea"/>
          <a:cs typeface="+mn-cs"/>
        </a:defRPr>
      </a:lvl2pPr>
      <a:lvl3pPr marL="1143000" indent="-228600" algn="l" defTabSz="457200" rtl="0" eaLnBrk="1" latinLnBrk="0" hangingPunct="1">
        <a:lnSpc>
          <a:spcPct val="80000"/>
        </a:lnSpc>
        <a:spcBef>
          <a:spcPts val="1000"/>
        </a:spcBef>
        <a:buClr>
          <a:srgbClr val="E10267"/>
        </a:buClr>
        <a:buFont typeface="Arial"/>
        <a:buChar char="•"/>
        <a:defRPr lang="en-US" sz="2400" kern="1200" dirty="0" smtClean="0">
          <a:solidFill>
            <a:srgbClr val="464646"/>
          </a:solidFill>
          <a:latin typeface="+mn-lt"/>
          <a:ea typeface="+mn-ea"/>
          <a:cs typeface="+mn-cs"/>
        </a:defRPr>
      </a:lvl3pPr>
      <a:lvl4pPr marL="1600200" indent="-228600" algn="l" defTabSz="457200" rtl="0" eaLnBrk="1" latinLnBrk="0" hangingPunct="1">
        <a:lnSpc>
          <a:spcPct val="80000"/>
        </a:lnSpc>
        <a:spcBef>
          <a:spcPts val="1000"/>
        </a:spcBef>
        <a:buClr>
          <a:srgbClr val="E10267"/>
        </a:buClr>
        <a:buFont typeface="Arial"/>
        <a:buChar char="–"/>
        <a:defRPr lang="en-US" sz="2000" kern="1200" dirty="0" smtClean="0">
          <a:solidFill>
            <a:srgbClr val="464646"/>
          </a:solidFill>
          <a:latin typeface="+mn-lt"/>
          <a:ea typeface="+mn-ea"/>
          <a:cs typeface="+mn-cs"/>
        </a:defRPr>
      </a:lvl4pPr>
      <a:lvl5pPr marL="2057400" indent="-228600" algn="l" defTabSz="457200" rtl="0" eaLnBrk="1" latinLnBrk="0" hangingPunct="1">
        <a:lnSpc>
          <a:spcPct val="80000"/>
        </a:lnSpc>
        <a:spcBef>
          <a:spcPts val="1000"/>
        </a:spcBef>
        <a:buClr>
          <a:srgbClr val="E10267"/>
        </a:buClr>
        <a:buFont typeface="Arial"/>
        <a:buChar char="»"/>
        <a:defRPr lang="en-US" sz="2000" kern="1200" dirty="0">
          <a:solidFill>
            <a:srgbClr val="4646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3164120" y="1828800"/>
            <a:ext cx="5689600" cy="3200400"/>
          </a:xfrm>
          <a:prstGeom prst="rect">
            <a:avLst/>
          </a:prstGeom>
        </p:spPr>
        <p:txBody>
          <a:bodyPr vert="horz" lIns="91440" tIns="45720" rIns="91440" bIns="45720" rtlCol="0" anchor="ctr" anchorCtr="0">
            <a:noAutofit/>
          </a:bodyPr>
          <a:lstStyle>
            <a:lvl1pPr marL="342900" indent="-342900" algn="l" defTabSz="457200" rtl="0" eaLnBrk="1" latinLnBrk="0" hangingPunct="1">
              <a:lnSpc>
                <a:spcPct val="80000"/>
              </a:lnSpc>
              <a:spcBef>
                <a:spcPts val="1000"/>
              </a:spcBef>
              <a:buClr>
                <a:srgbClr val="E10267"/>
              </a:buClr>
              <a:buFont typeface="Arial"/>
              <a:buChar char="•"/>
              <a:defRPr lang="en-US" sz="3000" kern="1200" dirty="0" smtClean="0">
                <a:solidFill>
                  <a:srgbClr val="464646"/>
                </a:solidFill>
                <a:latin typeface="+mn-lt"/>
                <a:ea typeface="+mn-ea"/>
                <a:cs typeface="+mn-cs"/>
              </a:defRPr>
            </a:lvl1pPr>
            <a:lvl2pPr marL="742950" indent="-285750" algn="l" defTabSz="457200" rtl="0" eaLnBrk="1" latinLnBrk="0" hangingPunct="1">
              <a:lnSpc>
                <a:spcPct val="80000"/>
              </a:lnSpc>
              <a:spcBef>
                <a:spcPts val="1000"/>
              </a:spcBef>
              <a:buClr>
                <a:srgbClr val="E10267"/>
              </a:buClr>
              <a:buFont typeface="Arial"/>
              <a:buChar char="–"/>
              <a:defRPr lang="en-US" sz="2800" kern="1200" dirty="0" smtClean="0">
                <a:solidFill>
                  <a:srgbClr val="464646"/>
                </a:solidFill>
                <a:latin typeface="+mn-lt"/>
                <a:ea typeface="+mn-ea"/>
                <a:cs typeface="+mn-cs"/>
              </a:defRPr>
            </a:lvl2pPr>
            <a:lvl3pPr marL="1143000" indent="-228600" algn="l" defTabSz="457200" rtl="0" eaLnBrk="1" latinLnBrk="0" hangingPunct="1">
              <a:lnSpc>
                <a:spcPct val="80000"/>
              </a:lnSpc>
              <a:spcBef>
                <a:spcPts val="1000"/>
              </a:spcBef>
              <a:buClr>
                <a:srgbClr val="E10267"/>
              </a:buClr>
              <a:buFont typeface="Arial"/>
              <a:buChar char="•"/>
              <a:defRPr lang="en-US" sz="2400" kern="1200" dirty="0" smtClean="0">
                <a:solidFill>
                  <a:srgbClr val="464646"/>
                </a:solidFill>
                <a:latin typeface="+mn-lt"/>
                <a:ea typeface="+mn-ea"/>
                <a:cs typeface="+mn-cs"/>
              </a:defRPr>
            </a:lvl3pPr>
            <a:lvl4pPr marL="1600200" indent="-228600" algn="l" defTabSz="457200" rtl="0" eaLnBrk="1" latinLnBrk="0" hangingPunct="1">
              <a:lnSpc>
                <a:spcPct val="80000"/>
              </a:lnSpc>
              <a:spcBef>
                <a:spcPts val="1000"/>
              </a:spcBef>
              <a:buClr>
                <a:srgbClr val="E10267"/>
              </a:buClr>
              <a:buFont typeface="Arial"/>
              <a:buChar char="–"/>
              <a:defRPr lang="en-US" sz="2000" kern="1200" dirty="0" smtClean="0">
                <a:solidFill>
                  <a:srgbClr val="464646"/>
                </a:solidFill>
                <a:latin typeface="+mn-lt"/>
                <a:ea typeface="+mn-ea"/>
                <a:cs typeface="+mn-cs"/>
              </a:defRPr>
            </a:lvl4pPr>
            <a:lvl5pPr marL="2057400" indent="-228600" algn="l" defTabSz="457200" rtl="0" eaLnBrk="1" latinLnBrk="0" hangingPunct="1">
              <a:lnSpc>
                <a:spcPct val="80000"/>
              </a:lnSpc>
              <a:spcBef>
                <a:spcPts val="1000"/>
              </a:spcBef>
              <a:buClr>
                <a:srgbClr val="E10267"/>
              </a:buClr>
              <a:buFont typeface="Arial"/>
              <a:buChar char="»"/>
              <a:defRPr lang="en-US" sz="2000" kern="1200" dirty="0">
                <a:solidFill>
                  <a:srgbClr val="4646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ct val="0"/>
              </a:spcBef>
              <a:buClrTx/>
              <a:buFont typeface="Arial"/>
              <a:buNone/>
              <a:defRPr/>
            </a:pPr>
            <a:r>
              <a:rPr lang="sw" sz="3600" b="1" dirty="0" smtClean="0">
                <a:solidFill>
                  <a:srgbClr val="2C5697"/>
                </a:solidFill>
                <a:cs typeface="Arial"/>
              </a:rPr>
              <a:t>HATARI MARA TATU: Ulinzi</a:t>
            </a:r>
          </a:p>
          <a:p>
            <a:pPr marL="0" indent="0" algn="ctr">
              <a:spcBef>
                <a:spcPct val="0"/>
              </a:spcBef>
              <a:buClrTx/>
              <a:buFont typeface="Arial"/>
              <a:buNone/>
              <a:defRPr/>
            </a:pPr>
            <a:r>
              <a:rPr lang="sw" sz="3600" b="1" dirty="0" smtClean="0">
                <a:solidFill>
                  <a:srgbClr val="2C5697"/>
                </a:solidFill>
                <a:cs typeface="Arial"/>
              </a:rPr>
              <a:t>Manusura Wakimbizi Walio katika Hatari ya Unyanyasaji wa Kingono na Kijinsia</a:t>
            </a:r>
          </a:p>
          <a:p>
            <a:pPr marL="0" indent="0" algn="ctr">
              <a:spcBef>
                <a:spcPct val="0"/>
              </a:spcBef>
              <a:buClrTx/>
              <a:buFont typeface="Arial"/>
              <a:buNone/>
              <a:defRPr/>
            </a:pPr>
            <a:endParaRPr lang="en-US" sz="2400" b="1" dirty="0" smtClean="0">
              <a:solidFill>
                <a:srgbClr val="E10267"/>
              </a:solidFill>
              <a:cs typeface="Arial"/>
            </a:endParaRPr>
          </a:p>
          <a:p>
            <a:pPr marL="0" indent="0" algn="ctr">
              <a:spcBef>
                <a:spcPct val="0"/>
              </a:spcBef>
              <a:buClrTx/>
              <a:buFont typeface="Arial"/>
              <a:buNone/>
              <a:defRPr/>
            </a:pPr>
            <a:r>
              <a:rPr lang="sw" sz="2300" dirty="0" smtClean="0">
                <a:solidFill>
                  <a:srgbClr val="E10267"/>
                </a:solidFill>
                <a:uFill>
                  <a:solidFill>
                    <a:srgbClr val="2C5697"/>
                  </a:solidFill>
                </a:uFill>
                <a:cs typeface="Arial"/>
              </a:rPr>
              <a:t>MATOKEO NA MAPENDEKEZO</a:t>
            </a:r>
            <a:endParaRPr lang="en-US" sz="2300" dirty="0">
              <a:solidFill>
                <a:srgbClr val="E10267"/>
              </a:solidFill>
              <a:uFill>
                <a:solidFill>
                  <a:srgbClr val="2C5697"/>
                </a:solidFill>
              </a:uFill>
              <a:cs typeface="Arial"/>
            </a:endParaRPr>
          </a:p>
        </p:txBody>
      </p:sp>
    </p:spTree>
    <p:extLst>
      <p:ext uri="{BB962C8B-B14F-4D97-AF65-F5344CB8AC3E}">
        <p14:creationId xmlns:p14="http://schemas.microsoft.com/office/powerpoint/2010/main" val="1743808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772660"/>
          </a:xfrm>
        </p:spPr>
        <p:txBody>
          <a:bodyPr>
            <a:normAutofit fontScale="92500" lnSpcReduction="10000"/>
          </a:bodyPr>
          <a:lstStyle/>
          <a:p>
            <a:pPr marL="0" indent="0">
              <a:buNone/>
            </a:pPr>
            <a:r>
              <a:rPr lang="sw" dirty="0" smtClean="0"/>
              <a:t>Wakimbizi walio hatarini wanakumbana na vikwazo vya kupata mahitaji yao msingi kwa namna zonazoongeza hatari ya SGBV na kuzuia uwezo wao wa kufikia huduma za manusura:</a:t>
            </a:r>
          </a:p>
          <a:p>
            <a:r>
              <a:rPr lang="sw" dirty="0" smtClean="0"/>
              <a:t>Fursa za riziki</a:t>
            </a:r>
          </a:p>
          <a:p>
            <a:r>
              <a:rPr lang="sw" dirty="0" smtClean="0"/>
              <a:t>Makazi salama</a:t>
            </a:r>
          </a:p>
          <a:p>
            <a:r>
              <a:rPr lang="sw" dirty="0" smtClean="0"/>
              <a:t>Chakula, dawa na mahitaji</a:t>
            </a:r>
          </a:p>
          <a:p>
            <a:r>
              <a:rPr lang="sw" dirty="0" smtClean="0"/>
              <a:t>Usafiri kwa huduma za ulinzi</a:t>
            </a:r>
          </a:p>
          <a:p>
            <a:r>
              <a:rPr lang="sw" dirty="0" smtClean="0"/>
              <a:t>Ulinzi wa polisi</a:t>
            </a:r>
          </a:p>
          <a:p>
            <a:pPr marL="0" indent="0">
              <a:buNone/>
            </a:pPr>
            <a:endParaRPr lang="en-US" dirty="0" smtClean="0"/>
          </a:p>
          <a:p>
            <a:pPr>
              <a:buNone/>
            </a:pPr>
            <a:r>
              <a:rPr lang="sw" dirty="0" smtClean="0"/>
              <a:t>Jambo hili huathiri wakimbizi, watu wanaowategemea na familia zao</a:t>
            </a:r>
          </a:p>
        </p:txBody>
      </p:sp>
      <p:sp>
        <p:nvSpPr>
          <p:cNvPr id="4" name="Title 3"/>
          <p:cNvSpPr>
            <a:spLocks noGrp="1"/>
          </p:cNvSpPr>
          <p:nvPr>
            <p:ph type="title"/>
          </p:nvPr>
        </p:nvSpPr>
        <p:spPr/>
        <p:txBody>
          <a:bodyPr/>
          <a:lstStyle/>
          <a:p>
            <a:r>
              <a:rPr lang="sw" dirty="0"/>
              <a:t>Matokeo: </a:t>
            </a:r>
            <a:r>
              <a:rPr lang="sw" b="0" dirty="0"/>
              <a:t>Kukosa Mahitaji Msingio</a:t>
            </a:r>
          </a:p>
        </p:txBody>
      </p:sp>
    </p:spTree>
    <p:extLst>
      <p:ext uri="{BB962C8B-B14F-4D97-AF65-F5344CB8AC3E}">
        <p14:creationId xmlns:p14="http://schemas.microsoft.com/office/powerpoint/2010/main" val="2208864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798060"/>
          </a:xfrm>
        </p:spPr>
        <p:txBody>
          <a:bodyPr>
            <a:normAutofit/>
          </a:bodyPr>
          <a:lstStyle/>
          <a:p>
            <a:r>
              <a:rPr lang="sw" dirty="0" smtClean="0"/>
              <a:t>Ni mashirika machache hukusanya data mbalimbali kuhusu matukio ya sifa kuu za SGBV dhidi ya wakimbizi walio hatarini kwa:</a:t>
            </a:r>
          </a:p>
          <a:p>
            <a:pPr lvl="1"/>
            <a:r>
              <a:rPr lang="sw" sz="3000" dirty="0"/>
              <a:t>U</a:t>
            </a:r>
            <a:r>
              <a:rPr lang="sw" sz="3000" dirty="0" smtClean="0"/>
              <a:t>mri, ulemavu, jinsia, mwelekezo wa kijinsia, utambulisho wa jinsia</a:t>
            </a:r>
          </a:p>
          <a:p>
            <a:r>
              <a:rPr lang="sw" dirty="0" smtClean="0"/>
              <a:t>Data pungufu huzuia ufadhili wa majibu yanayofaa ya mpangilio</a:t>
            </a:r>
          </a:p>
        </p:txBody>
      </p:sp>
      <p:sp>
        <p:nvSpPr>
          <p:cNvPr id="4" name="Title 3"/>
          <p:cNvSpPr>
            <a:spLocks noGrp="1"/>
          </p:cNvSpPr>
          <p:nvPr>
            <p:ph type="title"/>
          </p:nvPr>
        </p:nvSpPr>
        <p:spPr/>
        <p:txBody>
          <a:bodyPr>
            <a:normAutofit fontScale="90000"/>
          </a:bodyPr>
          <a:lstStyle/>
          <a:p>
            <a:r>
              <a:rPr lang="sw" dirty="0"/>
              <a:t>Matokeo: </a:t>
            </a:r>
            <a:r>
              <a:rPr lang="sw" b="0" dirty="0"/>
              <a:t>Ukusanyaji wa Data wa Mashirka</a:t>
            </a:r>
          </a:p>
        </p:txBody>
      </p:sp>
    </p:spTree>
    <p:extLst>
      <p:ext uri="{BB962C8B-B14F-4D97-AF65-F5344CB8AC3E}">
        <p14:creationId xmlns:p14="http://schemas.microsoft.com/office/powerpoint/2010/main" val="440034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0"/>
            <a:ext cx="8229600" cy="4798060"/>
          </a:xfrm>
        </p:spPr>
        <p:txBody>
          <a:bodyPr>
            <a:normAutofit/>
          </a:bodyPr>
          <a:lstStyle/>
          <a:p>
            <a:pPr>
              <a:buNone/>
            </a:pPr>
            <a:r>
              <a:rPr lang="sw" dirty="0" smtClean="0"/>
              <a:t>Mashirika mengi hukosa:</a:t>
            </a:r>
          </a:p>
          <a:p>
            <a:r>
              <a:rPr lang="sw" b="1" dirty="0" smtClean="0"/>
              <a:t>Rasilimali</a:t>
            </a:r>
            <a:r>
              <a:rPr lang="sw" dirty="0" smtClean="0"/>
              <a:t> za kutoa huduma zinazofaa za ulinzi kwa wakimbizi walio hatarini</a:t>
            </a:r>
          </a:p>
          <a:p>
            <a:r>
              <a:rPr lang="sw" b="1" dirty="0" smtClean="0"/>
              <a:t>Mafunzo</a:t>
            </a:r>
            <a:r>
              <a:rPr lang="sw" dirty="0" smtClean="0"/>
              <a:t> yanayohitajia kuandaa huduma</a:t>
            </a:r>
          </a:p>
          <a:p>
            <a:r>
              <a:rPr lang="sw" b="1" dirty="0" smtClean="0"/>
              <a:t>Mazingira mazuri ya kuwakaribisha</a:t>
            </a:r>
          </a:p>
          <a:p>
            <a:r>
              <a:rPr lang="sw" b="1" dirty="0" smtClean="0"/>
              <a:t>Mifuo ya kuratibu </a:t>
            </a:r>
            <a:r>
              <a:rPr lang="sw" dirty="0" smtClean="0"/>
              <a:t>ufikiaji na rufaa</a:t>
            </a:r>
          </a:p>
          <a:p>
            <a:r>
              <a:rPr lang="sw" b="1" dirty="0" smtClean="0"/>
              <a:t>Uongozi</a:t>
            </a:r>
            <a:r>
              <a:rPr lang="sw" dirty="0" smtClean="0"/>
              <a:t>, aidha katika kiwango cha nchi au makao makuu, kutatua mahitaji ya wakimbizi walio hatarini (licha ya miongozo ya UNHCR na rasilimali zingine)</a:t>
            </a:r>
          </a:p>
        </p:txBody>
      </p:sp>
      <p:sp>
        <p:nvSpPr>
          <p:cNvPr id="4" name="Title 3"/>
          <p:cNvSpPr>
            <a:spLocks noGrp="1"/>
          </p:cNvSpPr>
          <p:nvPr>
            <p:ph type="title"/>
          </p:nvPr>
        </p:nvSpPr>
        <p:spPr/>
        <p:txBody>
          <a:bodyPr/>
          <a:lstStyle/>
          <a:p>
            <a:r>
              <a:rPr lang="sw" dirty="0"/>
              <a:t>Matokeo: </a:t>
            </a:r>
            <a:r>
              <a:rPr lang="sw" b="0" dirty="0"/>
              <a:t>Ulinzi na Makaribisho</a:t>
            </a:r>
          </a:p>
        </p:txBody>
      </p:sp>
    </p:spTree>
    <p:extLst>
      <p:ext uri="{BB962C8B-B14F-4D97-AF65-F5344CB8AC3E}">
        <p14:creationId xmlns:p14="http://schemas.microsoft.com/office/powerpoint/2010/main" val="194037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7600"/>
          </a:xfrm>
        </p:spPr>
        <p:txBody>
          <a:bodyPr/>
          <a:lstStyle/>
          <a:p>
            <a:r>
              <a:rPr lang="sw" dirty="0" smtClean="0"/>
              <a:t>Mapendekezo Sita Muhimu</a:t>
            </a:r>
            <a:endParaRPr lang="en-US" dirty="0"/>
          </a:p>
        </p:txBody>
      </p:sp>
      <p:sp>
        <p:nvSpPr>
          <p:cNvPr id="3" name="Content Placeholder 2"/>
          <p:cNvSpPr>
            <a:spLocks noGrp="1"/>
          </p:cNvSpPr>
          <p:nvPr>
            <p:ph idx="4294967295"/>
          </p:nvPr>
        </p:nvSpPr>
        <p:spPr>
          <a:xfrm>
            <a:off x="457200" y="1463040"/>
            <a:ext cx="8229600" cy="4798060"/>
          </a:xfrm>
        </p:spPr>
        <p:txBody>
          <a:bodyPr>
            <a:normAutofit/>
          </a:bodyPr>
          <a:lstStyle/>
          <a:p>
            <a:pPr marL="876300" indent="-514350">
              <a:buFont typeface="+mj-lt"/>
              <a:buAutoNum type="arabicPeriod"/>
            </a:pPr>
            <a:r>
              <a:rPr lang="sw" dirty="0" smtClean="0"/>
              <a:t>Mafunzo</a:t>
            </a:r>
          </a:p>
          <a:p>
            <a:pPr marL="876300" indent="-514350">
              <a:buFont typeface="+mj-lt"/>
              <a:buAutoNum type="arabicPeriod"/>
            </a:pPr>
            <a:r>
              <a:rPr lang="sw" dirty="0" smtClean="0"/>
              <a:t>Ratibu</a:t>
            </a:r>
          </a:p>
          <a:p>
            <a:pPr marL="876300" indent="-514350">
              <a:buFont typeface="+mj-lt"/>
              <a:buAutoNum type="arabicPeriod"/>
            </a:pPr>
            <a:r>
              <a:rPr lang="sw" dirty="0" smtClean="0"/>
              <a:t>Kuwahusisha</a:t>
            </a:r>
          </a:p>
          <a:p>
            <a:pPr marL="876300" indent="-514350">
              <a:buFont typeface="+mj-lt"/>
              <a:buAutoNum type="arabicPeriod"/>
            </a:pPr>
            <a:r>
              <a:rPr lang="sw" dirty="0" smtClean="0"/>
              <a:t>Kuwatambulisha</a:t>
            </a:r>
          </a:p>
          <a:p>
            <a:pPr marL="876300" indent="-514350">
              <a:buFont typeface="+mj-lt"/>
              <a:buAutoNum type="arabicPeriod"/>
            </a:pPr>
            <a:r>
              <a:rPr lang="sw" dirty="0" smtClean="0"/>
              <a:t>Kuwapa malazi</a:t>
            </a:r>
          </a:p>
          <a:p>
            <a:pPr marL="876300" indent="-514350">
              <a:buFont typeface="+mj-lt"/>
              <a:buAutoNum type="arabicPeriod"/>
            </a:pPr>
            <a:r>
              <a:rPr lang="sw" dirty="0" smtClean="0"/>
              <a:t>Kupima</a:t>
            </a:r>
          </a:p>
        </p:txBody>
      </p:sp>
    </p:spTree>
    <p:extLst>
      <p:ext uri="{BB962C8B-B14F-4D97-AF65-F5344CB8AC3E}">
        <p14:creationId xmlns:p14="http://schemas.microsoft.com/office/powerpoint/2010/main" val="3071988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804410"/>
          </a:xfrm>
        </p:spPr>
        <p:txBody>
          <a:bodyPr>
            <a:normAutofit/>
          </a:bodyPr>
          <a:lstStyle/>
          <a:p>
            <a:pPr>
              <a:buNone/>
            </a:pPr>
            <a:r>
              <a:rPr lang="sw" dirty="0"/>
              <a:t>Wafunze wafanyakazi:</a:t>
            </a:r>
          </a:p>
          <a:p>
            <a:r>
              <a:rPr lang="sw" dirty="0"/>
              <a:t>K</a:t>
            </a:r>
            <a:r>
              <a:rPr lang="sw" dirty="0" smtClean="0"/>
              <a:t>wa kushirikiana na NGO maalum, k.m. NGO zinazoshirikiana na manusura wanaume wa SGBV</a:t>
            </a:r>
          </a:p>
          <a:p>
            <a:r>
              <a:rPr lang="sw" dirty="0"/>
              <a:t>K</a:t>
            </a:r>
            <a:r>
              <a:rPr lang="sw" dirty="0" smtClean="0"/>
              <a:t>uboresha </a:t>
            </a:r>
            <a:r>
              <a:rPr lang="sw" b="1" dirty="0" smtClean="0"/>
              <a:t>utambuaji</a:t>
            </a:r>
            <a:r>
              <a:rPr lang="sw" dirty="0" smtClean="0"/>
              <a:t> wa wakimbizi walio hatarini (k.m.: wakati wa usajili na ukaguzi wa kwanza)</a:t>
            </a:r>
          </a:p>
          <a:p>
            <a:r>
              <a:rPr lang="sw" dirty="0"/>
              <a:t>K</a:t>
            </a:r>
            <a:r>
              <a:rPr lang="sw" dirty="0" smtClean="0"/>
              <a:t>uongeza </a:t>
            </a:r>
            <a:r>
              <a:rPr lang="sw" b="1" dirty="0" smtClean="0"/>
              <a:t>ufikiaji </a:t>
            </a:r>
            <a:r>
              <a:rPr lang="sw" dirty="0" smtClean="0"/>
              <a:t>katika</a:t>
            </a:r>
            <a:r>
              <a:rPr lang="sw" b="1" dirty="0" smtClean="0"/>
              <a:t> </a:t>
            </a:r>
            <a:r>
              <a:rPr lang="sw" dirty="0" smtClean="0"/>
              <a:t>jamii</a:t>
            </a:r>
          </a:p>
          <a:p>
            <a:r>
              <a:rPr lang="sw" dirty="0"/>
              <a:t>K</a:t>
            </a:r>
            <a:r>
              <a:rPr lang="sw" dirty="0" smtClean="0"/>
              <a:t>utoa </a:t>
            </a:r>
            <a:r>
              <a:rPr lang="sw" b="1" dirty="0"/>
              <a:t>huduma zinazofaa </a:t>
            </a:r>
            <a:r>
              <a:rPr lang="sw" dirty="0"/>
              <a:t>kwa wakimbizi walio hatarini wenye mahitaji</a:t>
            </a:r>
          </a:p>
        </p:txBody>
      </p:sp>
      <p:sp>
        <p:nvSpPr>
          <p:cNvPr id="4" name="Title 3"/>
          <p:cNvSpPr>
            <a:spLocks noGrp="1"/>
          </p:cNvSpPr>
          <p:nvPr>
            <p:ph type="title"/>
          </p:nvPr>
        </p:nvSpPr>
        <p:spPr/>
        <p:txBody>
          <a:bodyPr/>
          <a:lstStyle/>
          <a:p>
            <a:r>
              <a:rPr lang="sw" dirty="0" smtClean="0"/>
              <a:t>1. </a:t>
            </a:r>
            <a:r>
              <a:rPr lang="sw" b="0" dirty="0" smtClean="0"/>
              <a:t>Mafunzo</a:t>
            </a:r>
          </a:p>
        </p:txBody>
      </p:sp>
    </p:spTree>
    <p:extLst>
      <p:ext uri="{BB962C8B-B14F-4D97-AF65-F5344CB8AC3E}">
        <p14:creationId xmlns:p14="http://schemas.microsoft.com/office/powerpoint/2010/main" val="1195526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0"/>
            <a:ext cx="8229600" cy="4642118"/>
          </a:xfrm>
        </p:spPr>
        <p:txBody>
          <a:bodyPr>
            <a:normAutofit/>
          </a:bodyPr>
          <a:lstStyle/>
          <a:p>
            <a:r>
              <a:rPr lang="sw" dirty="0" smtClean="0"/>
              <a:t>Tengeneza, imarisha na udumishe </a:t>
            </a:r>
            <a:r>
              <a:rPr lang="sw" b="1" dirty="0" smtClean="0"/>
              <a:t>mitandao ya rufaa</a:t>
            </a:r>
            <a:r>
              <a:rPr lang="sw" dirty="0" smtClean="0"/>
              <a:t>, ikiwa ni pamoja na:</a:t>
            </a:r>
          </a:p>
          <a:p>
            <a:pPr lvl="1"/>
            <a:r>
              <a:rPr lang="sw" sz="3000" dirty="0"/>
              <a:t>W</a:t>
            </a:r>
            <a:r>
              <a:rPr lang="sw" sz="3000" dirty="0" smtClean="0"/>
              <a:t>akambizi walio hatarini</a:t>
            </a:r>
          </a:p>
          <a:p>
            <a:pPr lvl="1"/>
            <a:r>
              <a:rPr lang="sw" sz="3000" dirty="0"/>
              <a:t>M</a:t>
            </a:r>
            <a:r>
              <a:rPr lang="sw" sz="3000" dirty="0" smtClean="0"/>
              <a:t>ashirika ya kuwahudumia wakimbizi</a:t>
            </a:r>
          </a:p>
          <a:p>
            <a:pPr lvl="1"/>
            <a:r>
              <a:rPr lang="sw" sz="3000" dirty="0" smtClean="0"/>
              <a:t>NGO maalum, na</a:t>
            </a:r>
          </a:p>
          <a:p>
            <a:pPr lvl="1"/>
            <a:r>
              <a:rPr lang="sw" sz="3000" dirty="0"/>
              <a:t>V</a:t>
            </a:r>
            <a:r>
              <a:rPr lang="sw" sz="3000" dirty="0" smtClean="0"/>
              <a:t>iongozi wa jamii ya wakimbizi</a:t>
            </a:r>
          </a:p>
          <a:p>
            <a:r>
              <a:rPr lang="sw" b="1" dirty="0"/>
              <a:t>Jumuisha</a:t>
            </a:r>
            <a:r>
              <a:rPr lang="sw" dirty="0"/>
              <a:t> masuala ya wakimbizi walio hatarini katika mikutano ya utaribu wa SGBV</a:t>
            </a:r>
          </a:p>
        </p:txBody>
      </p:sp>
      <p:sp>
        <p:nvSpPr>
          <p:cNvPr id="4" name="Title 3"/>
          <p:cNvSpPr>
            <a:spLocks noGrp="1"/>
          </p:cNvSpPr>
          <p:nvPr>
            <p:ph type="title"/>
          </p:nvPr>
        </p:nvSpPr>
        <p:spPr/>
        <p:txBody>
          <a:bodyPr/>
          <a:lstStyle/>
          <a:p>
            <a:r>
              <a:rPr lang="sw" dirty="0" smtClean="0"/>
              <a:t>2. </a:t>
            </a:r>
            <a:r>
              <a:rPr lang="sw" b="0" dirty="0" smtClean="0"/>
              <a:t>Ratibu</a:t>
            </a:r>
          </a:p>
        </p:txBody>
      </p:sp>
    </p:spTree>
    <p:extLst>
      <p:ext uri="{BB962C8B-B14F-4D97-AF65-F5344CB8AC3E}">
        <p14:creationId xmlns:p14="http://schemas.microsoft.com/office/powerpoint/2010/main" val="144266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810760"/>
          </a:xfrm>
        </p:spPr>
        <p:txBody>
          <a:bodyPr>
            <a:normAutofit fontScale="92500" lnSpcReduction="10000"/>
          </a:bodyPr>
          <a:lstStyle/>
          <a:p>
            <a:pPr>
              <a:spcAft>
                <a:spcPts val="600"/>
              </a:spcAft>
            </a:pPr>
            <a:r>
              <a:rPr lang="sw" dirty="0" smtClean="0"/>
              <a:t>Jumuisha viwango vyote vya jamii, ikiwa ni pamoja na wakimbizi walio hatarini, </a:t>
            </a:r>
            <a:r>
              <a:rPr lang="sw" dirty="0"/>
              <a:t>katika</a:t>
            </a:r>
            <a:r>
              <a:rPr lang="sw" b="1" dirty="0"/>
              <a:t> </a:t>
            </a:r>
            <a:r>
              <a:rPr lang="sw" b="1" dirty="0" smtClean="0"/>
              <a:t>uzuiaji wa ndani na kujibu</a:t>
            </a:r>
            <a:r>
              <a:rPr lang="sw" dirty="0" smtClean="0"/>
              <a:t> </a:t>
            </a:r>
            <a:r>
              <a:rPr lang="sw" b="1" dirty="0" smtClean="0"/>
              <a:t>vitendo vya </a:t>
            </a:r>
            <a:r>
              <a:rPr lang="sw" dirty="0" smtClean="0"/>
              <a:t>SGBV vinavyowaathiri wakimbizi walio hatarini</a:t>
            </a:r>
          </a:p>
          <a:p>
            <a:pPr>
              <a:spcAft>
                <a:spcPts val="600"/>
              </a:spcAft>
            </a:pPr>
            <a:r>
              <a:rPr lang="sw" dirty="0" smtClean="0"/>
              <a:t>Pendekeza uongozi wa kishirika wa wakala wa huduma unaoongoza</a:t>
            </a:r>
          </a:p>
          <a:p>
            <a:pPr lvl="0">
              <a:spcAft>
                <a:spcPts val="600"/>
              </a:spcAft>
            </a:pPr>
            <a:r>
              <a:rPr lang="sw" b="1" dirty="0" smtClean="0"/>
              <a:t>Wawezeshe</a:t>
            </a:r>
            <a:r>
              <a:rPr lang="sw" dirty="0" smtClean="0"/>
              <a:t> wakimbizi manusura walio hatarini kwa</a:t>
            </a:r>
          </a:p>
          <a:p>
            <a:pPr lvl="1">
              <a:spcAft>
                <a:spcPts val="600"/>
              </a:spcAft>
            </a:pPr>
            <a:r>
              <a:rPr lang="sw" dirty="0"/>
              <a:t>K</a:t>
            </a:r>
            <a:r>
              <a:rPr lang="sw" dirty="0" smtClean="0"/>
              <a:t>utekeleza ushauriano tofauti na wao</a:t>
            </a:r>
          </a:p>
          <a:p>
            <a:pPr lvl="1">
              <a:spcAft>
                <a:spcPts val="600"/>
              </a:spcAft>
            </a:pPr>
            <a:r>
              <a:rPr lang="sw" dirty="0"/>
              <a:t>K</a:t>
            </a:r>
            <a:r>
              <a:rPr lang="sw" dirty="0" smtClean="0"/>
              <a:t>usaidia makundi ya usaidizi yanayoongozwa na manusura</a:t>
            </a:r>
          </a:p>
          <a:p>
            <a:pPr lvl="1">
              <a:spcAft>
                <a:spcPts val="600"/>
              </a:spcAft>
            </a:pPr>
            <a:r>
              <a:rPr lang="sw" dirty="0"/>
              <a:t>K</a:t>
            </a:r>
            <a:r>
              <a:rPr lang="sw" dirty="0" smtClean="0"/>
              <a:t>uimarisha wajibu wao, nafasi na utambulisho wao ndani ya jamii zao</a:t>
            </a:r>
            <a:endParaRPr lang="en-US" sz="1700" i="1" dirty="0"/>
          </a:p>
        </p:txBody>
      </p:sp>
      <p:sp>
        <p:nvSpPr>
          <p:cNvPr id="4" name="Title 3"/>
          <p:cNvSpPr>
            <a:spLocks noGrp="1"/>
          </p:cNvSpPr>
          <p:nvPr>
            <p:ph type="title"/>
          </p:nvPr>
        </p:nvSpPr>
        <p:spPr/>
        <p:txBody>
          <a:bodyPr/>
          <a:lstStyle/>
          <a:p>
            <a:r>
              <a:rPr lang="sw" dirty="0" smtClean="0"/>
              <a:t>3. </a:t>
            </a:r>
            <a:r>
              <a:rPr lang="sw" b="0" dirty="0" smtClean="0"/>
              <a:t>Kuwahusisha</a:t>
            </a:r>
            <a:endParaRPr lang="en-US" dirty="0"/>
          </a:p>
        </p:txBody>
      </p:sp>
    </p:spTree>
    <p:extLst>
      <p:ext uri="{BB962C8B-B14F-4D97-AF65-F5344CB8AC3E}">
        <p14:creationId xmlns:p14="http://schemas.microsoft.com/office/powerpoint/2010/main" val="1306037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56335"/>
            <a:ext cx="8229600" cy="4798060"/>
          </a:xfrm>
        </p:spPr>
        <p:txBody>
          <a:bodyPr>
            <a:normAutofit fontScale="25000" lnSpcReduction="20000"/>
          </a:bodyPr>
          <a:lstStyle/>
          <a:p>
            <a:pPr lvl="0">
              <a:lnSpc>
                <a:spcPct val="100000"/>
              </a:lnSpc>
              <a:spcAft>
                <a:spcPts val="600"/>
              </a:spcAft>
            </a:pPr>
            <a:r>
              <a:rPr lang="sw" sz="11200" b="1" dirty="0" smtClean="0"/>
              <a:t>Fungua ofisi tawi </a:t>
            </a:r>
            <a:r>
              <a:rPr lang="sw" sz="11200" dirty="0" smtClean="0"/>
              <a:t>na utume wafanyakazi mahali ambapo wakimbizi walio hatarini wanaisha na kufanya kazi</a:t>
            </a:r>
          </a:p>
          <a:p>
            <a:pPr lvl="0">
              <a:lnSpc>
                <a:spcPct val="100000"/>
              </a:lnSpc>
              <a:spcAft>
                <a:spcPts val="600"/>
              </a:spcAft>
            </a:pPr>
            <a:r>
              <a:rPr lang="sw" sz="11200" b="1" dirty="0" smtClean="0"/>
              <a:t>Ungana na NGO maalum </a:t>
            </a:r>
            <a:r>
              <a:rPr lang="sw" sz="11200" dirty="0" smtClean="0"/>
              <a:t>na watetezi kusaidia kutambua manusura walio hatarini wanaohitaji usaidizi</a:t>
            </a:r>
          </a:p>
          <a:p>
            <a:pPr lvl="0">
              <a:lnSpc>
                <a:spcPct val="100000"/>
              </a:lnSpc>
              <a:spcAft>
                <a:spcPts val="600"/>
              </a:spcAft>
            </a:pPr>
            <a:r>
              <a:rPr lang="sw" sz="11200" b="1" dirty="0" smtClean="0"/>
              <a:t>Ajiri wafanyakazi wanaoongoza </a:t>
            </a:r>
            <a:r>
              <a:rPr lang="sw" sz="11200" dirty="0" smtClean="0"/>
              <a:t>na wakalimani wa asili sawa wanaoweza kuelewana na wakimbizi walio hatarini - wazee, walemavu, manusur wanaume, watu wenye mwelekeo wa jinsia usio wa kawaida</a:t>
            </a:r>
          </a:p>
          <a:p>
            <a:pPr lvl="0">
              <a:lnSpc>
                <a:spcPct val="100000"/>
              </a:lnSpc>
              <a:spcAft>
                <a:spcPts val="600"/>
              </a:spcAft>
            </a:pPr>
            <a:r>
              <a:rPr lang="sw" sz="11200" b="1" dirty="0" smtClean="0"/>
              <a:t>Unda mazingira mazuri ya kuwakaribisha </a:t>
            </a:r>
            <a:r>
              <a:rPr lang="sw" sz="11200" dirty="0" smtClean="0"/>
              <a:t>wakimbizi walio hatarini kwa kuweka mabango na kuwapa nyenzo shirikishi na nafasi zenye usiri</a:t>
            </a:r>
          </a:p>
        </p:txBody>
      </p:sp>
      <p:sp>
        <p:nvSpPr>
          <p:cNvPr id="4" name="Title 3"/>
          <p:cNvSpPr>
            <a:spLocks noGrp="1"/>
          </p:cNvSpPr>
          <p:nvPr>
            <p:ph type="title"/>
          </p:nvPr>
        </p:nvSpPr>
        <p:spPr/>
        <p:txBody>
          <a:bodyPr/>
          <a:lstStyle/>
          <a:p>
            <a:r>
              <a:rPr lang="sw" dirty="0" smtClean="0"/>
              <a:t>4. </a:t>
            </a:r>
            <a:r>
              <a:rPr lang="sw" b="0" dirty="0" smtClean="0"/>
              <a:t>Tambulisha</a:t>
            </a:r>
            <a:endParaRPr lang="en-US" dirty="0"/>
          </a:p>
        </p:txBody>
      </p:sp>
    </p:spTree>
    <p:extLst>
      <p:ext uri="{BB962C8B-B14F-4D97-AF65-F5344CB8AC3E}">
        <p14:creationId xmlns:p14="http://schemas.microsoft.com/office/powerpoint/2010/main" val="1410507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785360"/>
          </a:xfrm>
        </p:spPr>
        <p:txBody>
          <a:bodyPr>
            <a:normAutofit/>
          </a:bodyPr>
          <a:lstStyle/>
          <a:p>
            <a:r>
              <a:rPr lang="sw" b="1" dirty="0"/>
              <a:t>Wapatia </a:t>
            </a:r>
            <a:r>
              <a:rPr lang="sw" dirty="0"/>
              <a:t>wakimbizi walio hatarini na famili zao </a:t>
            </a:r>
            <a:r>
              <a:rPr lang="sw" b="1" dirty="0"/>
              <a:t>makazi katika vituo vya manusura</a:t>
            </a:r>
            <a:r>
              <a:rPr lang="sw" dirty="0"/>
              <a:t>:</a:t>
            </a:r>
          </a:p>
          <a:p>
            <a:pPr lvl="1"/>
            <a:r>
              <a:rPr lang="sw" sz="3000" dirty="0"/>
              <a:t>M</a:t>
            </a:r>
            <a:r>
              <a:rPr lang="sw" sz="3000" dirty="0" smtClean="0"/>
              <a:t>akazi</a:t>
            </a:r>
          </a:p>
          <a:p>
            <a:pPr lvl="1"/>
            <a:r>
              <a:rPr lang="sw" sz="3000" dirty="0"/>
              <a:t>H</a:t>
            </a:r>
            <a:r>
              <a:rPr lang="sw" sz="3000" dirty="0" smtClean="0"/>
              <a:t>uduma ya kiafya</a:t>
            </a:r>
          </a:p>
          <a:p>
            <a:pPr lvl="1"/>
            <a:r>
              <a:rPr lang="sw" sz="3000" dirty="0"/>
              <a:t>H</a:t>
            </a:r>
            <a:r>
              <a:rPr lang="sw" sz="3000" dirty="0" smtClean="0"/>
              <a:t>ufuma za afya ya kiakili</a:t>
            </a:r>
          </a:p>
          <a:p>
            <a:pPr lvl="1"/>
            <a:r>
              <a:rPr lang="sw" sz="3000" dirty="0"/>
              <a:t>U</a:t>
            </a:r>
            <a:r>
              <a:rPr lang="sw" sz="3000" dirty="0" smtClean="0"/>
              <a:t>saidizi wa kisheria</a:t>
            </a:r>
          </a:p>
          <a:p>
            <a:pPr lvl="1"/>
            <a:r>
              <a:rPr lang="sw" sz="3000" dirty="0"/>
              <a:t>U</a:t>
            </a:r>
            <a:r>
              <a:rPr lang="sw" sz="3000" dirty="0" smtClean="0"/>
              <a:t>saidizi wa riziki na kijamii</a:t>
            </a:r>
          </a:p>
          <a:p>
            <a:r>
              <a:rPr lang="sw" b="1" dirty="0" smtClean="0"/>
              <a:t>Rekebisha</a:t>
            </a:r>
            <a:r>
              <a:rPr lang="sw" dirty="0" smtClean="0"/>
              <a:t> vituo na huduma kuhakikisha wakimbizi manusura wenye ulemavu wanaweza kuzifikia</a:t>
            </a:r>
          </a:p>
        </p:txBody>
      </p:sp>
      <p:sp>
        <p:nvSpPr>
          <p:cNvPr id="4" name="Title 3"/>
          <p:cNvSpPr>
            <a:spLocks noGrp="1"/>
          </p:cNvSpPr>
          <p:nvPr>
            <p:ph type="title"/>
          </p:nvPr>
        </p:nvSpPr>
        <p:spPr/>
        <p:txBody>
          <a:bodyPr/>
          <a:lstStyle/>
          <a:p>
            <a:r>
              <a:rPr lang="sw" dirty="0" smtClean="0"/>
              <a:t>5. </a:t>
            </a:r>
            <a:r>
              <a:rPr lang="sw" b="0" dirty="0" smtClean="0"/>
              <a:t>Kuwapa </a:t>
            </a:r>
            <a:r>
              <a:rPr lang="sw" b="0" dirty="0"/>
              <a:t>M</a:t>
            </a:r>
            <a:r>
              <a:rPr lang="sw" b="0" dirty="0" smtClean="0"/>
              <a:t>alazi</a:t>
            </a:r>
            <a:endParaRPr lang="en-US" dirty="0"/>
          </a:p>
        </p:txBody>
      </p:sp>
    </p:spTree>
    <p:extLst>
      <p:ext uri="{BB962C8B-B14F-4D97-AF65-F5344CB8AC3E}">
        <p14:creationId xmlns:p14="http://schemas.microsoft.com/office/powerpoint/2010/main" val="4137722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229600" cy="4798060"/>
          </a:xfrm>
        </p:spPr>
        <p:txBody>
          <a:bodyPr>
            <a:normAutofit/>
          </a:bodyPr>
          <a:lstStyle/>
          <a:p>
            <a:r>
              <a:rPr lang="sw" dirty="0" smtClean="0"/>
              <a:t>Kisanya data ya matukio na aina ya SGBV zilizowakumba wakimbizi walio hatarini, vikitofautishwa na </a:t>
            </a:r>
            <a:r>
              <a:rPr lang="sw" b="1" dirty="0" smtClean="0"/>
              <a:t>umri, jinsia, aina ya ulemavu, mwelekeo wa kijinsia na utambulisho </a:t>
            </a:r>
            <a:r>
              <a:rPr lang="sw" dirty="0" smtClean="0"/>
              <a:t>wa</a:t>
            </a:r>
            <a:r>
              <a:rPr lang="sw" b="1" dirty="0" smtClean="0"/>
              <a:t> kijinsia</a:t>
            </a:r>
          </a:p>
          <a:p>
            <a:r>
              <a:rPr lang="sw" dirty="0" smtClean="0"/>
              <a:t>Fuatilia na utathmini ujumuishaji wa watu wazee, walemavu, wakibmizi wanaume na wenye mwelekeo wa kijinsia usio wa kawaida katika programu za ulinzi na kujibu vitendo vya SGBV</a:t>
            </a:r>
          </a:p>
        </p:txBody>
      </p:sp>
      <p:sp>
        <p:nvSpPr>
          <p:cNvPr id="4" name="Title 3"/>
          <p:cNvSpPr>
            <a:spLocks noGrp="1"/>
          </p:cNvSpPr>
          <p:nvPr>
            <p:ph type="title"/>
          </p:nvPr>
        </p:nvSpPr>
        <p:spPr/>
        <p:txBody>
          <a:bodyPr/>
          <a:lstStyle/>
          <a:p>
            <a:r>
              <a:rPr lang="sw" dirty="0" smtClean="0"/>
              <a:t>6. </a:t>
            </a:r>
            <a:r>
              <a:rPr lang="sw" b="0" dirty="0" smtClean="0"/>
              <a:t>Kupima</a:t>
            </a:r>
            <a:endParaRPr lang="en-US" dirty="0"/>
          </a:p>
        </p:txBody>
      </p:sp>
    </p:spTree>
    <p:extLst>
      <p:ext uri="{BB962C8B-B14F-4D97-AF65-F5344CB8AC3E}">
        <p14:creationId xmlns:p14="http://schemas.microsoft.com/office/powerpoint/2010/main" val="3331547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02234" cy="1117600"/>
          </a:xfrm>
        </p:spPr>
        <p:txBody>
          <a:bodyPr/>
          <a:lstStyle/>
          <a:p>
            <a:r>
              <a:rPr lang="sw" dirty="0" smtClean="0"/>
              <a:t>Malengo</a:t>
            </a:r>
            <a:endParaRPr lang="en-US" dirty="0"/>
          </a:p>
        </p:txBody>
      </p:sp>
      <p:sp>
        <p:nvSpPr>
          <p:cNvPr id="3" name="Content Placeholder 2"/>
          <p:cNvSpPr>
            <a:spLocks noGrp="1"/>
          </p:cNvSpPr>
          <p:nvPr>
            <p:ph idx="4294967295"/>
          </p:nvPr>
        </p:nvSpPr>
        <p:spPr>
          <a:xfrm>
            <a:off x="3905250" y="1463040"/>
            <a:ext cx="4810124" cy="4794885"/>
          </a:xfrm>
        </p:spPr>
        <p:txBody>
          <a:bodyPr>
            <a:noAutofit/>
          </a:bodyPr>
          <a:lstStyle/>
          <a:p>
            <a:pPr marL="514350" lvl="0" indent="-514350">
              <a:buFont typeface="+mj-lt"/>
              <a:buAutoNum type="arabicPeriod"/>
            </a:pPr>
            <a:r>
              <a:rPr lang="sw" sz="2100" dirty="0" smtClean="0"/>
              <a:t>Kuonyesha ushahidi kwamba wakimbizi wanaothiriwa na SGBV ni zaidi ya wanawake na wasichana ambao ndiyo wengi wa manusurika wa SGBV, lakini pia inajumuisha makundi yaliyo hatarini ya watu wazee, watu walemavu, wanaume na wavulana na  watu wenye mwelekeo wa kijinsi usio wa kawaida</a:t>
            </a:r>
            <a:endParaRPr lang="en-US" sz="2100" dirty="0"/>
          </a:p>
          <a:p>
            <a:pPr marL="514350" lvl="0" indent="-514350">
              <a:buFont typeface="+mj-lt"/>
              <a:buAutoNum type="arabicPeriod"/>
            </a:pPr>
            <a:r>
              <a:rPr lang="sw" sz="2100" dirty="0" smtClean="0"/>
              <a:t>Kushiriki matokeo ya HATARI MARA TATU kuhusu mapengo ya kujumuishwa kwa makundi ya wakimbizi walio hatarini katika programu ya uzuiaji na kujibu SGBV</a:t>
            </a:r>
            <a:endParaRPr lang="en-US" sz="2100" dirty="0"/>
          </a:p>
          <a:p>
            <a:pPr marL="514350" lvl="0" indent="-514350">
              <a:buFont typeface="+mj-lt"/>
              <a:buAutoNum type="arabicPeriod"/>
            </a:pPr>
            <a:r>
              <a:rPr lang="sw" sz="2100" dirty="0" smtClean="0"/>
              <a:t>Kukuza uafahamu na kujumuishwa kwa makundi ya wakimbizi walio hatarini katika uzuiaji na kujibu SGBV</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520" y="1463040"/>
            <a:ext cx="3331370" cy="4311184"/>
          </a:xfrm>
          <a:prstGeom prst="rect">
            <a:avLst/>
          </a:prstGeom>
          <a:ln>
            <a:solidFill>
              <a:srgbClr val="203F6E"/>
            </a:solidFill>
          </a:ln>
        </p:spPr>
      </p:pic>
    </p:spTree>
    <p:extLst>
      <p:ext uri="{BB962C8B-B14F-4D97-AF65-F5344CB8AC3E}">
        <p14:creationId xmlns:p14="http://schemas.microsoft.com/office/powerpoint/2010/main" val="4232990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7600"/>
          </a:xfrm>
        </p:spPr>
        <p:txBody>
          <a:bodyPr/>
          <a:lstStyle/>
          <a:p>
            <a:r>
              <a:rPr lang="sw" dirty="0" smtClean="0"/>
              <a:t>Hitimisho: </a:t>
            </a:r>
            <a:r>
              <a:rPr lang="sw" b="0" dirty="0" smtClean="0"/>
              <a:t>Manusura Anazungumza</a:t>
            </a:r>
            <a:endParaRPr lang="en-US" b="0" dirty="0"/>
          </a:p>
        </p:txBody>
      </p:sp>
      <p:sp>
        <p:nvSpPr>
          <p:cNvPr id="3" name="Content Placeholder 2"/>
          <p:cNvSpPr>
            <a:spLocks noGrp="1"/>
          </p:cNvSpPr>
          <p:nvPr>
            <p:ph idx="4294967295"/>
          </p:nvPr>
        </p:nvSpPr>
        <p:spPr>
          <a:xfrm>
            <a:off x="457200" y="1463041"/>
            <a:ext cx="8229600" cy="4785360"/>
          </a:xfrm>
        </p:spPr>
        <p:txBody>
          <a:bodyPr>
            <a:normAutofit/>
          </a:bodyPr>
          <a:lstStyle/>
          <a:p>
            <a:pPr marL="0" indent="0">
              <a:buNone/>
            </a:pPr>
            <a:r>
              <a:rPr lang="sw" i="1" dirty="0" smtClean="0"/>
              <a:t>‘</a:t>
            </a:r>
            <a:r>
              <a:rPr lang="sw" sz="3000" i="1" dirty="0" smtClean="0"/>
              <a:t>Jana nilikuwa nikizungumza na mtu fulani na nikamwambia kwamba [nilipokuwa mdogo], nilipata suluhisho maishani mwangu, lakini kwa njia hasi, na jambo hilo lilikuwa likinisumbua.  Lakini kuanzia umri wa miaka 20 hadi sas.’</a:t>
            </a:r>
            <a:endParaRPr lang="en-US" sz="3000" dirty="0" smtClean="0"/>
          </a:p>
          <a:p>
            <a:pPr marL="0" indent="0">
              <a:buNone/>
            </a:pPr>
            <a:endParaRPr lang="en-US" sz="2000" dirty="0" smtClean="0"/>
          </a:p>
          <a:p>
            <a:pPr marL="0" indent="0">
              <a:buNone/>
            </a:pPr>
            <a:r>
              <a:rPr lang="sw" sz="2600" dirty="0"/>
              <a:t>Mkumbizi mgeuzi wa jinsia na manusura wa SGBV, tarehe 10 Januari, 2014</a:t>
            </a:r>
          </a:p>
          <a:p>
            <a:pPr marL="0" indent="0" algn="r">
              <a:buNone/>
            </a:pPr>
            <a:endParaRPr lang="en-US" sz="2000" dirty="0"/>
          </a:p>
        </p:txBody>
      </p:sp>
    </p:spTree>
    <p:extLst>
      <p:ext uri="{BB962C8B-B14F-4D97-AF65-F5344CB8AC3E}">
        <p14:creationId xmlns:p14="http://schemas.microsoft.com/office/powerpoint/2010/main" val="3661676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184" y="2185659"/>
            <a:ext cx="5545791" cy="2474260"/>
          </a:xfrm>
        </p:spPr>
        <p:txBody>
          <a:bodyPr>
            <a:normAutofit/>
          </a:bodyPr>
          <a:lstStyle/>
          <a:p>
            <a:pPr algn="r"/>
            <a:endParaRPr lang="en-US" sz="7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4294967295"/>
          </p:nvPr>
        </p:nvSpPr>
        <p:spPr>
          <a:xfrm>
            <a:off x="457200" y="1463040"/>
            <a:ext cx="8229600" cy="4785360"/>
          </a:xfrm>
        </p:spPr>
        <p:txBody>
          <a:bodyPr>
            <a:normAutofit/>
          </a:bodyPr>
          <a:lstStyle/>
          <a:p>
            <a:pPr>
              <a:spcBef>
                <a:spcPts val="1000"/>
              </a:spcBef>
              <a:buFont typeface="Arial" panose="020B0604020202020204" pitchFamily="34" charset="0"/>
              <a:buChar char="•"/>
            </a:pPr>
            <a:r>
              <a:rPr lang="sw" sz="3000" dirty="0" smtClean="0"/>
              <a:t>Utafiti wa nje unatambuliwa mapengo mihumu inayowakumba makundi manne ya wakimbizi walio hatarini katika mifumo ya uzuiaji na kujibu SGBV, mifano iliyochambuliwa ya programu zilizoshinda vikwazo vya kujumuishwa kwa wakimbizi walio katika hatari</a:t>
            </a:r>
          </a:p>
          <a:p>
            <a:pPr>
              <a:spcBef>
                <a:spcPts val="1000"/>
              </a:spcBef>
              <a:buFont typeface="Arial" panose="020B0604020202020204" pitchFamily="34" charset="0"/>
              <a:buChar char="•"/>
            </a:pPr>
            <a:r>
              <a:rPr lang="sw" sz="3000" dirty="0" smtClean="0"/>
              <a:t>Muda wa utafiti: Januari - Juni 2014</a:t>
            </a:r>
          </a:p>
          <a:p>
            <a:pPr>
              <a:spcBef>
                <a:spcPts val="1000"/>
              </a:spcBef>
              <a:buFont typeface="Arial" panose="020B0604020202020204" pitchFamily="34" charset="0"/>
              <a:buChar char="•"/>
            </a:pPr>
            <a:r>
              <a:rPr lang="sw" sz="3000" dirty="0" smtClean="0"/>
              <a:t>Fedha zimetolewa na Ofisi ya Idadi ya Watu, Wakimbizi, na Uhamaji wa Idara ya Jimbo ya Marekani (PRM)</a:t>
            </a:r>
            <a:endParaRPr lang="en-US" sz="3000" i="1" dirty="0"/>
          </a:p>
        </p:txBody>
      </p:sp>
      <p:sp>
        <p:nvSpPr>
          <p:cNvPr id="3" name="Title 2"/>
          <p:cNvSpPr>
            <a:spLocks noGrp="1"/>
          </p:cNvSpPr>
          <p:nvPr>
            <p:ph type="title"/>
          </p:nvPr>
        </p:nvSpPr>
        <p:spPr/>
        <p:txBody>
          <a:bodyPr>
            <a:normAutofit/>
          </a:bodyPr>
          <a:lstStyle/>
          <a:p>
            <a:r>
              <a:rPr lang="sw" dirty="0"/>
              <a:t>Muktadha wa Utafiti Msingi</a:t>
            </a:r>
          </a:p>
        </p:txBody>
      </p:sp>
    </p:spTree>
    <p:extLst>
      <p:ext uri="{BB962C8B-B14F-4D97-AF65-F5344CB8AC3E}">
        <p14:creationId xmlns:p14="http://schemas.microsoft.com/office/powerpoint/2010/main" val="2221730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0"/>
            <a:ext cx="8229600" cy="4785360"/>
          </a:xfrm>
        </p:spPr>
        <p:txBody>
          <a:bodyPr>
            <a:normAutofit/>
          </a:bodyPr>
          <a:lstStyle/>
          <a:p>
            <a:r>
              <a:rPr lang="sw" sz="3000" dirty="0" smtClean="0"/>
              <a:t>Mahojiano 217 nchini Afrika Kusini, Chadi, Kenya, Uganda</a:t>
            </a:r>
          </a:p>
          <a:p>
            <a:r>
              <a:rPr lang="sw" sz="3000" b="1" dirty="0" smtClean="0"/>
              <a:t>Wakimbizi 115 </a:t>
            </a:r>
            <a:r>
              <a:rPr lang="sw" sz="3000" dirty="0" smtClean="0"/>
              <a:t>kutoka makundi yaliyo hatarini:</a:t>
            </a:r>
          </a:p>
          <a:p>
            <a:pPr lvl="1"/>
            <a:r>
              <a:rPr lang="sw" sz="3000" dirty="0" smtClean="0"/>
              <a:t>Waliotoka nchi 13 barani Afrika</a:t>
            </a:r>
          </a:p>
          <a:p>
            <a:pPr lvl="1">
              <a:spcAft>
                <a:spcPts val="1200"/>
              </a:spcAft>
            </a:pPr>
            <a:r>
              <a:rPr lang="sw" sz="3000" dirty="0" smtClean="0"/>
              <a:t>40% kutoka Jamhuri ya Kidemokrasia ya Kongo; 27% kutoka Sudani; 12% kutoka Somalia</a:t>
            </a:r>
          </a:p>
          <a:p>
            <a:r>
              <a:rPr lang="sw" sz="3000" b="1" dirty="0" smtClean="0"/>
              <a:t>Washikadau 102 wa kishirika</a:t>
            </a:r>
            <a:r>
              <a:rPr lang="sw" sz="3000" dirty="0" smtClean="0"/>
              <a:t>:</a:t>
            </a:r>
          </a:p>
          <a:p>
            <a:pPr lvl="1"/>
            <a:r>
              <a:rPr lang="sw" sz="3000" dirty="0" smtClean="0"/>
              <a:t>UNHCR, wabia watekelezo, NGO, Serikali</a:t>
            </a:r>
          </a:p>
        </p:txBody>
      </p:sp>
      <p:sp>
        <p:nvSpPr>
          <p:cNvPr id="2" name="Title 1"/>
          <p:cNvSpPr>
            <a:spLocks noGrp="1"/>
          </p:cNvSpPr>
          <p:nvPr>
            <p:ph type="title"/>
          </p:nvPr>
        </p:nvSpPr>
        <p:spPr/>
        <p:txBody>
          <a:bodyPr/>
          <a:lstStyle/>
          <a:p>
            <a:r>
              <a:rPr lang="sw" dirty="0"/>
              <a:t>Maeneo na Washiriki wa Mahojiano</a:t>
            </a:r>
          </a:p>
        </p:txBody>
      </p:sp>
    </p:spTree>
    <p:extLst>
      <p:ext uri="{BB962C8B-B14F-4D97-AF65-F5344CB8AC3E}">
        <p14:creationId xmlns:p14="http://schemas.microsoft.com/office/powerpoint/2010/main" val="386247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4294967295"/>
          </p:nvPr>
        </p:nvSpPr>
        <p:spPr>
          <a:xfrm>
            <a:off x="457200" y="1463040"/>
            <a:ext cx="8229600" cy="4810760"/>
          </a:xfrm>
        </p:spPr>
        <p:txBody>
          <a:bodyPr>
            <a:normAutofit/>
          </a:bodyPr>
          <a:lstStyle/>
          <a:p>
            <a:pPr>
              <a:spcBef>
                <a:spcPts val="1000"/>
              </a:spcBef>
              <a:buNone/>
            </a:pPr>
            <a:r>
              <a:rPr lang="sw" sz="3000" dirty="0" smtClean="0"/>
              <a:t>Inamaanisha:</a:t>
            </a:r>
            <a:endParaRPr lang="en-US" sz="3000" dirty="0" smtClean="0">
              <a:solidFill>
                <a:srgbClr val="FF0000"/>
              </a:solidFill>
            </a:endParaRPr>
          </a:p>
          <a:p>
            <a:pPr>
              <a:spcBef>
                <a:spcPts val="1000"/>
              </a:spcBef>
            </a:pPr>
            <a:r>
              <a:rPr lang="sw" dirty="0"/>
              <a:t>M</a:t>
            </a:r>
            <a:r>
              <a:rPr lang="sw" sz="3000" dirty="0" smtClean="0"/>
              <a:t>anusurika wa unyanyasaji wa kingono na kijinsia</a:t>
            </a:r>
          </a:p>
          <a:p>
            <a:pPr>
              <a:spcBef>
                <a:spcPts val="1000"/>
              </a:spcBef>
            </a:pPr>
            <a:r>
              <a:rPr lang="sw" sz="3000" dirty="0" smtClean="0"/>
              <a:t>Ambao ni wakimbizi au watu waliolazimishwa kuhamia nchi za kimbilio, na</a:t>
            </a:r>
          </a:p>
          <a:p>
            <a:pPr>
              <a:spcBef>
                <a:spcPts val="1000"/>
              </a:spcBef>
            </a:pPr>
            <a:r>
              <a:rPr lang="sw" dirty="0"/>
              <a:t>A</a:t>
            </a:r>
            <a:r>
              <a:rPr lang="sw" dirty="0" smtClean="0"/>
              <a:t>mbao </a:t>
            </a:r>
            <a:r>
              <a:rPr lang="sw" dirty="0"/>
              <a:t>ni watu katika makundi yanayokumbana na unyanyapaa, mitazamo hasi na ubaguzi</a:t>
            </a:r>
          </a:p>
        </p:txBody>
      </p:sp>
      <p:sp>
        <p:nvSpPr>
          <p:cNvPr id="2" name="Title 1"/>
          <p:cNvSpPr>
            <a:spLocks noGrp="1"/>
          </p:cNvSpPr>
          <p:nvPr>
            <p:ph type="title"/>
          </p:nvPr>
        </p:nvSpPr>
        <p:spPr/>
        <p:txBody>
          <a:bodyPr/>
          <a:lstStyle/>
          <a:p>
            <a:r>
              <a:rPr lang="sw" sz="4400" dirty="0"/>
              <a:t>"Hatari Mara Tatu"</a:t>
            </a:r>
          </a:p>
        </p:txBody>
      </p:sp>
    </p:spTree>
    <p:extLst>
      <p:ext uri="{BB962C8B-B14F-4D97-AF65-F5344CB8AC3E}">
        <p14:creationId xmlns:p14="http://schemas.microsoft.com/office/powerpoint/2010/main" val="2221730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4294967295"/>
          </p:nvPr>
        </p:nvSpPr>
        <p:spPr>
          <a:xfrm>
            <a:off x="457200" y="1463040"/>
            <a:ext cx="8229600" cy="4798060"/>
          </a:xfrm>
        </p:spPr>
        <p:txBody>
          <a:bodyPr>
            <a:normAutofit fontScale="92500" lnSpcReduction="20000"/>
          </a:bodyPr>
          <a:lstStyle/>
          <a:p>
            <a:pPr marL="512064" indent="-512064"/>
            <a:r>
              <a:rPr lang="sw" sz="3000" b="1" dirty="0"/>
              <a:t>Wakimbizi Wazee: </a:t>
            </a:r>
            <a:r>
              <a:rPr lang="sw" sz="3000" dirty="0"/>
              <a:t>wakimbizi wanaume na wanawake wanaofikiriwa kuwa "wazee" katika muktadha wa ndani ya kijamii na kitamaduni</a:t>
            </a:r>
          </a:p>
          <a:p>
            <a:pPr marL="512064" indent="-512064"/>
            <a:r>
              <a:rPr lang="sw" sz="3000" b="1" dirty="0" smtClean="0"/>
              <a:t>Wakimbizi wenye Ulemavu: </a:t>
            </a:r>
            <a:r>
              <a:rPr lang="sw" sz="3000" dirty="0" smtClean="0"/>
              <a:t>wakimbizi wenye ulemavu wa kimwili, kiakili au fikra unaopunguza shughuli zao za kijamii na kushiriki katika jamii</a:t>
            </a:r>
          </a:p>
          <a:p>
            <a:pPr marL="512064" indent="-512064"/>
            <a:r>
              <a:rPr lang="sw" sz="3000" b="1" dirty="0" smtClean="0"/>
              <a:t>Wakimbizi Wanaume </a:t>
            </a:r>
            <a:r>
              <a:rPr lang="sw" sz="3000" dirty="0" smtClean="0"/>
              <a:t>wenye umri wa miaka 18 na zaidi, na wakimbizi wavulana, wenye umri chini ya maika 18</a:t>
            </a:r>
          </a:p>
          <a:p>
            <a:pPr marL="512064" indent="-512064"/>
            <a:r>
              <a:rPr lang="sw" sz="3000" b="1" dirty="0" smtClean="0"/>
              <a:t>Wakimbizi wenye Mwelekezo wa Kijinsio Usio wa Kawaida: </a:t>
            </a:r>
            <a:r>
              <a:rPr lang="sw" sz="3000" dirty="0" smtClean="0"/>
              <a:t>wakimbizi wanaojitamblisha na jinsia isiyo ya kawaida na/au wenye mwelekeo wa kijinsia usio wa kawadia, ikiwa ni pamoja na wakimbizi wasagaji, mashoga, watu wenye mielekeo ya jinsia mbili, wageuzi wa jinsia na wenye jinsia mbili (LGBTI)</a:t>
            </a:r>
          </a:p>
        </p:txBody>
      </p:sp>
      <p:sp>
        <p:nvSpPr>
          <p:cNvPr id="2" name="Title 1"/>
          <p:cNvSpPr>
            <a:spLocks noGrp="1"/>
          </p:cNvSpPr>
          <p:nvPr>
            <p:ph type="title"/>
          </p:nvPr>
        </p:nvSpPr>
        <p:spPr/>
        <p:txBody>
          <a:bodyPr>
            <a:normAutofit fontScale="90000"/>
          </a:bodyPr>
          <a:lstStyle/>
          <a:p>
            <a:r>
              <a:rPr lang="sw" dirty="0"/>
              <a:t>Makundi Yanayolengwa ya Wakimbili Walio Hatarini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343900" cy="4772660"/>
          </a:xfrm>
        </p:spPr>
        <p:txBody>
          <a:bodyPr>
            <a:normAutofit fontScale="85000" lnSpcReduction="20000"/>
          </a:bodyPr>
          <a:lstStyle/>
          <a:p>
            <a:pPr marL="0" indent="0">
              <a:lnSpc>
                <a:spcPct val="100000"/>
              </a:lnSpc>
              <a:buNone/>
            </a:pPr>
            <a:r>
              <a:rPr lang="sw" b="1" dirty="0" smtClean="0">
                <a:solidFill>
                  <a:srgbClr val="2C5697"/>
                </a:solidFill>
              </a:rPr>
              <a:t>Kazi ya Kundi Wakitazama Video</a:t>
            </a:r>
          </a:p>
          <a:p>
            <a:pPr marL="0" indent="0">
              <a:lnSpc>
                <a:spcPct val="100000"/>
              </a:lnSpc>
              <a:buNone/>
            </a:pPr>
            <a:r>
              <a:rPr lang="sw" i="1" dirty="0" smtClean="0"/>
              <a:t>Kulingana na watu waliohojiwa katika video, zingatia:</a:t>
            </a:r>
          </a:p>
          <a:p>
            <a:pPr>
              <a:lnSpc>
                <a:spcPct val="100000"/>
              </a:lnSpc>
            </a:pPr>
            <a:r>
              <a:rPr lang="sw" dirty="0" smtClean="0"/>
              <a:t>Kundi la 1: Manusura walio kwenye filamu walipitia aina gani za SGBV?  Ilifanyika wapi?  Ni akina nani walikuwa wahusika? </a:t>
            </a:r>
          </a:p>
          <a:p>
            <a:pPr>
              <a:lnSpc>
                <a:spcPct val="100000"/>
              </a:lnSpc>
            </a:pPr>
            <a:r>
              <a:rPr lang="sw" dirty="0" smtClean="0"/>
              <a:t>Kundi la 2: Ni hali gani ziliwaweka manusura katika hatari ya SGBV? </a:t>
            </a:r>
          </a:p>
          <a:p>
            <a:pPr>
              <a:lnSpc>
                <a:spcPct val="100000"/>
              </a:lnSpc>
            </a:pPr>
            <a:r>
              <a:rPr lang="sw" dirty="0" smtClean="0"/>
              <a:t>Kundi la 3: Kulikuwa na matokeo gani ya tajiriba hiyo ya SGBV? </a:t>
            </a:r>
          </a:p>
          <a:p>
            <a:pPr>
              <a:lnSpc>
                <a:spcPct val="100000"/>
              </a:lnSpc>
            </a:pPr>
            <a:r>
              <a:rPr lang="sw" dirty="0" smtClean="0"/>
              <a:t>Kundi la 4: Ni changamoto gani na utendaji gani mzuri  katika majibu ya SGBV utolewa na manusura na watoa huduma? </a:t>
            </a:r>
          </a:p>
        </p:txBody>
      </p:sp>
      <p:sp>
        <p:nvSpPr>
          <p:cNvPr id="4" name="Title 3"/>
          <p:cNvSpPr>
            <a:spLocks noGrp="1"/>
          </p:cNvSpPr>
          <p:nvPr>
            <p:ph type="title"/>
          </p:nvPr>
        </p:nvSpPr>
        <p:spPr/>
        <p:txBody>
          <a:bodyPr/>
          <a:lstStyle/>
          <a:p>
            <a:r>
              <a:rPr lang="sw" dirty="0"/>
              <a:t>Video ya Hatari Mara Tatu</a:t>
            </a:r>
          </a:p>
        </p:txBody>
      </p:sp>
    </p:spTree>
    <p:extLst>
      <p:ext uri="{BB962C8B-B14F-4D97-AF65-F5344CB8AC3E}">
        <p14:creationId xmlns:p14="http://schemas.microsoft.com/office/powerpoint/2010/main" val="334623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51149"/>
            <a:ext cx="8229600" cy="5406851"/>
          </a:xfrm>
        </p:spPr>
        <p:txBody>
          <a:bodyPr>
            <a:noAutofit/>
          </a:bodyPr>
          <a:lstStyle/>
          <a:p>
            <a:r>
              <a:rPr lang="sw" dirty="0" smtClean="0"/>
              <a:t>Unyanyapaa mkali wa kitamaduni unaohusiana na SGBV, chuki ya wageni, chuki ya mashoga au chuki ya wageuza jinisia</a:t>
            </a:r>
          </a:p>
          <a:p>
            <a:pPr lvl="1"/>
            <a:r>
              <a:rPr lang="sw" sz="3000" dirty="0" smtClean="0"/>
              <a:t>Kuwazuia wakimbizi walio hatarini kutafuta usaidizi</a:t>
            </a:r>
          </a:p>
          <a:p>
            <a:pPr lvl="1"/>
            <a:r>
              <a:rPr lang="sw" sz="3000" dirty="0" smtClean="0"/>
              <a:t>Kuwazuia watoa huduma kufikia wakimbizi walio hatarini</a:t>
            </a:r>
          </a:p>
          <a:p>
            <a:r>
              <a:rPr lang="sw" dirty="0" smtClean="0"/>
              <a:t>Vikwazo hivi pamoja na kupoteza usaidizi wa kijamii, vinaweza </a:t>
            </a:r>
            <a:r>
              <a:rPr lang="sw" b="1" dirty="0" smtClean="0"/>
              <a:t>kuwatenga</a:t>
            </a:r>
            <a:r>
              <a:rPr lang="sw" dirty="0" smtClean="0"/>
              <a:t> wakimbizi walio hatarini na kuzuia kupona kimwili na kiakili</a:t>
            </a:r>
          </a:p>
        </p:txBody>
      </p:sp>
      <p:sp>
        <p:nvSpPr>
          <p:cNvPr id="4" name="Title 3"/>
          <p:cNvSpPr>
            <a:spLocks noGrp="1"/>
          </p:cNvSpPr>
          <p:nvPr>
            <p:ph type="title"/>
          </p:nvPr>
        </p:nvSpPr>
        <p:spPr/>
        <p:txBody>
          <a:bodyPr>
            <a:noAutofit/>
          </a:bodyPr>
          <a:lstStyle/>
          <a:p>
            <a:r>
              <a:rPr lang="sw" dirty="0"/>
              <a:t>Matokeo: </a:t>
            </a:r>
            <a:r>
              <a:rPr lang="sw" b="0" dirty="0"/>
              <a:t>Vikwazo vya Kijamii na Kitamaduni</a:t>
            </a:r>
          </a:p>
        </p:txBody>
      </p:sp>
    </p:spTree>
    <p:extLst>
      <p:ext uri="{BB962C8B-B14F-4D97-AF65-F5344CB8AC3E}">
        <p14:creationId xmlns:p14="http://schemas.microsoft.com/office/powerpoint/2010/main" val="4037694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63041"/>
            <a:ext cx="8331200" cy="4823460"/>
          </a:xfrm>
        </p:spPr>
        <p:txBody>
          <a:bodyPr>
            <a:normAutofit/>
          </a:bodyPr>
          <a:lstStyle/>
          <a:p>
            <a:pPr marL="0" indent="0">
              <a:spcBef>
                <a:spcPts val="720"/>
              </a:spcBef>
              <a:buNone/>
            </a:pPr>
            <a:r>
              <a:rPr lang="sw" dirty="0" smtClean="0"/>
              <a:t>Wakimbizi walio hatarini hupitia</a:t>
            </a:r>
            <a:r>
              <a:rPr lang="sw" b="1" dirty="0" smtClean="0"/>
              <a:t> hatari inayoongezeka ya SGBV</a:t>
            </a:r>
            <a:r>
              <a:rPr lang="sw" dirty="0" smtClean="0"/>
              <a:t> na kukosa ufikiaji wa haki kwa sababu ya:</a:t>
            </a:r>
          </a:p>
          <a:p>
            <a:r>
              <a:rPr lang="sw" dirty="0" smtClean="0"/>
              <a:t>Upungufu wa maelezo ya kisheria</a:t>
            </a:r>
          </a:p>
          <a:p>
            <a:r>
              <a:rPr lang="sw" dirty="0" smtClean="0"/>
              <a:t>Upungufu wa maeneo ambapo wakimbizi wanaweza kuishi katika nchi za kimbilio</a:t>
            </a:r>
          </a:p>
          <a:p>
            <a:r>
              <a:rPr lang="sw" dirty="0" smtClean="0"/>
              <a:t>Mifumo pungufu ya kimbilio</a:t>
            </a:r>
          </a:p>
          <a:p>
            <a:r>
              <a:rPr lang="sw" dirty="0" smtClean="0"/>
              <a:t>Kutunga sheria za jina za "vitendo vya kishoga"</a:t>
            </a:r>
          </a:p>
          <a:p>
            <a:r>
              <a:rPr lang="sw" dirty="0" smtClean="0"/>
              <a:t>Ushririkina wa polisi, mahakama, mifumo ya kitamaduni ya utatuzi wa mizozo</a:t>
            </a:r>
          </a:p>
        </p:txBody>
      </p:sp>
      <p:sp>
        <p:nvSpPr>
          <p:cNvPr id="4" name="Title 3"/>
          <p:cNvSpPr>
            <a:spLocks noGrp="1"/>
          </p:cNvSpPr>
          <p:nvPr>
            <p:ph type="title"/>
          </p:nvPr>
        </p:nvSpPr>
        <p:spPr/>
        <p:txBody>
          <a:bodyPr/>
          <a:lstStyle/>
          <a:p>
            <a:r>
              <a:rPr lang="sw" dirty="0"/>
              <a:t>Matokeo: </a:t>
            </a:r>
            <a:r>
              <a:rPr lang="sw" b="0" dirty="0"/>
              <a:t>Vikwazo vya Kisheria</a:t>
            </a:r>
            <a:endParaRPr lang="en-US" b="0" dirty="0"/>
          </a:p>
        </p:txBody>
      </p:sp>
    </p:spTree>
    <p:extLst>
      <p:ext uri="{BB962C8B-B14F-4D97-AF65-F5344CB8AC3E}">
        <p14:creationId xmlns:p14="http://schemas.microsoft.com/office/powerpoint/2010/main" val="4124768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3504</TotalTime>
  <Words>1209</Words>
  <Application>Microsoft Office PowerPoint</Application>
  <PresentationFormat>On-screen Show (4:3)</PresentationFormat>
  <Paragraphs>130</Paragraphs>
  <Slides>21</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GothamBook</vt:lpstr>
      <vt:lpstr>Office Theme</vt:lpstr>
      <vt:lpstr>PowerPoint Presentation</vt:lpstr>
      <vt:lpstr>Malengo</vt:lpstr>
      <vt:lpstr>Muktadha wa Utafiti Msingi</vt:lpstr>
      <vt:lpstr>Maeneo na Washiriki wa Mahojiano</vt:lpstr>
      <vt:lpstr>"Hatari Mara Tatu"</vt:lpstr>
      <vt:lpstr>Makundi Yanayolengwa ya Wakimbili Walio Hatarini</vt:lpstr>
      <vt:lpstr>Video ya Hatari Mara Tatu</vt:lpstr>
      <vt:lpstr>Matokeo: Vikwazo vya Kijamii na Kitamaduni</vt:lpstr>
      <vt:lpstr>Matokeo: Vikwazo vya Kisheria</vt:lpstr>
      <vt:lpstr>Matokeo: Kukosa Mahitaji Msingio</vt:lpstr>
      <vt:lpstr>Matokeo: Ukusanyaji wa Data wa Mashirka</vt:lpstr>
      <vt:lpstr>Matokeo: Ulinzi na Makaribisho</vt:lpstr>
      <vt:lpstr>Mapendekezo Sita Muhimu</vt:lpstr>
      <vt:lpstr>1. Mafunzo</vt:lpstr>
      <vt:lpstr>2. Ratibu</vt:lpstr>
      <vt:lpstr>3. Kuwahusisha</vt:lpstr>
      <vt:lpstr>4. Tambulisha</vt:lpstr>
      <vt:lpstr>5. Kuwapa Malazi</vt:lpstr>
      <vt:lpstr>6. Kupima</vt:lpstr>
      <vt:lpstr>Hitimisho: Manusura Anazungumza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Slaidi ya 1</dc:title>
  <dc:creator>Sarah Durham</dc:creator>
  <cp:lastModifiedBy>Bethany Orlikowski</cp:lastModifiedBy>
  <cp:revision>180</cp:revision>
  <dcterms:created xsi:type="dcterms:W3CDTF">2016-08-15T10:05:48Z</dcterms:created>
  <dcterms:modified xsi:type="dcterms:W3CDTF">2017-02-02T18:44:43Z</dcterms:modified>
</cp:coreProperties>
</file>