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8" r:id="rId2"/>
    <p:sldId id="339" r:id="rId3"/>
    <p:sldId id="330" r:id="rId4"/>
    <p:sldId id="334" r:id="rId5"/>
    <p:sldId id="331" r:id="rId6"/>
    <p:sldId id="321" r:id="rId7"/>
    <p:sldId id="332" r:id="rId8"/>
    <p:sldId id="325" r:id="rId9"/>
    <p:sldId id="326" r:id="rId10"/>
    <p:sldId id="327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697"/>
    <a:srgbClr val="464646"/>
    <a:srgbClr val="E10267"/>
    <a:srgbClr val="203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8527" autoAdjust="0"/>
  </p:normalViewPr>
  <p:slideViewPr>
    <p:cSldViewPr snapToGrid="0" snapToObjects="1">
      <p:cViewPr varScale="1">
        <p:scale>
          <a:sx n="79" d="100"/>
          <a:sy n="79" d="100"/>
        </p:scale>
        <p:origin x="96" y="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8" d="100"/>
          <a:sy n="98" d="100"/>
        </p:scale>
        <p:origin x="-356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A5288-0FB4-9140-B1E1-EC75F160B15D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F100B-849E-EC43-82FA-5DA0ED8EB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924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59BEB-9678-CF42-A541-10C099E0E523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18665-41FC-F14F-AE91-55B01599A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284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sw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58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sw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988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sw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12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sw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54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sw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28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sw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74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r>
              <a:rPr lang="sw" dirty="0" smtClean="0"/>
              <a:t>-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sw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16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352800" y="2743200"/>
            <a:ext cx="5486400" cy="9906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sz="4400" b="1" dirty="0">
              <a:solidFill>
                <a:srgbClr val="2C5697"/>
              </a:solidFill>
            </a:endParaRP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352800" y="3886200"/>
            <a:ext cx="5486400" cy="5334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sz="1800" dirty="0">
              <a:solidFill>
                <a:srgbClr val="E10267"/>
              </a:solidFill>
              <a:latin typeface="GothamBook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/>
            </a:lvl1pPr>
          </a:lstStyle>
          <a:p>
            <a:r>
              <a:rPr lang="sw" dirty="0" smtClean="0"/>
              <a:t>Bofya uhariri mtindo wa mada ya Hati Asili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w" dirty="0" smtClean="0"/>
              <a:t>Bofya uhariri mitindo ya maandishi ya Hati Asili</a:t>
            </a:r>
          </a:p>
          <a:p>
            <a:pPr lvl="1"/>
            <a:r>
              <a:rPr lang="sw" dirty="0" smtClean="0"/>
              <a:t>Kiwango cha pili</a:t>
            </a:r>
          </a:p>
          <a:p>
            <a:pPr lvl="2"/>
            <a:r>
              <a:rPr lang="sw" dirty="0" smtClean="0"/>
              <a:t>Kiwango cha tatu</a:t>
            </a:r>
          </a:p>
          <a:p>
            <a:pPr lvl="3"/>
            <a:r>
              <a:rPr lang="sw" dirty="0" smtClean="0"/>
              <a:t>Kiwango cha nne</a:t>
            </a:r>
          </a:p>
          <a:p>
            <a:pPr lvl="4"/>
            <a:r>
              <a:rPr lang="sw" dirty="0" smtClean="0"/>
              <a:t>Kiwango cha tano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sw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80000"/>
              </a:lnSpc>
              <a:defRPr sz="37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819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Photo">
    <p:bg>
      <p:bgPr>
        <a:solidFill>
          <a:srgbClr val="203F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923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_Photo">
    <p:bg>
      <p:bgPr>
        <a:solidFill>
          <a:srgbClr val="203F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45"/>
            <a:ext cx="8229600" cy="5127452"/>
          </a:xfrm>
          <a:solidFill>
            <a:schemeClr val="tx1">
              <a:alpha val="80000"/>
            </a:schemeClr>
          </a:solidFill>
        </p:spPr>
        <p:txBody>
          <a:bodyPr lIns="457200" rIns="457200" anchor="ctr" anchorCtr="0"/>
          <a:lstStyle>
            <a:lvl1pPr>
              <a:defRPr>
                <a:solidFill>
                  <a:srgbClr val="2C5697"/>
                </a:solidFill>
              </a:defRPr>
            </a:lvl1pPr>
            <a:lvl2pPr>
              <a:defRPr>
                <a:solidFill>
                  <a:srgbClr val="2C5697"/>
                </a:solidFill>
              </a:defRPr>
            </a:lvl2pPr>
            <a:lvl3pPr>
              <a:defRPr>
                <a:solidFill>
                  <a:srgbClr val="2C5697"/>
                </a:solidFill>
              </a:defRPr>
            </a:lvl3pPr>
            <a:lvl4pPr>
              <a:defRPr>
                <a:solidFill>
                  <a:srgbClr val="2C5697"/>
                </a:solidFill>
              </a:defRPr>
            </a:lvl4pPr>
            <a:lvl5pPr>
              <a:defRPr>
                <a:solidFill>
                  <a:srgbClr val="2C5697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816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059" y="2183279"/>
            <a:ext cx="5545791" cy="2474260"/>
          </a:xfrm>
        </p:spPr>
        <p:txBody>
          <a:bodyPr/>
          <a:lstStyle>
            <a:lvl1pPr>
              <a:defRPr>
                <a:solidFill>
                  <a:srgbClr val="E10267"/>
                </a:solidFill>
              </a:defRPr>
            </a:lvl1pPr>
          </a:lstStyle>
          <a:p>
            <a:r>
              <a:rPr lang="sw" dirty="0" smtClean="0"/>
              <a:t>Bofya uhariri mtindo wa mada ya Hati Asili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w" dirty="0" smtClean="0"/>
              <a:t>Bofya uhariri mtindo wa mada ya Hati Asili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w" dirty="0" smtClean="0"/>
              <a:t>Bofya uhariri mitindo ya maandishi ya Hati Asili</a:t>
            </a:r>
          </a:p>
          <a:p>
            <a:pPr lvl="1"/>
            <a:r>
              <a:rPr lang="sw" dirty="0" smtClean="0"/>
              <a:t>Kiwango cha pili</a:t>
            </a:r>
          </a:p>
          <a:p>
            <a:pPr lvl="2"/>
            <a:r>
              <a:rPr lang="sw" dirty="0" smtClean="0"/>
              <a:t>Kiwango cha tatu</a:t>
            </a:r>
          </a:p>
          <a:p>
            <a:pPr lvl="3"/>
            <a:r>
              <a:rPr lang="sw" dirty="0" smtClean="0"/>
              <a:t>Kiwango cha nne</a:t>
            </a:r>
          </a:p>
          <a:p>
            <a:pPr lvl="4"/>
            <a:r>
              <a:rPr lang="sw" dirty="0" smtClean="0"/>
              <a:t>Kiwango cha tano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22071" y="6540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4" r:id="rId4"/>
    <p:sldLayoutId id="2147483655" r:id="rId5"/>
    <p:sldLayoutId id="2147483653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•"/>
        <a:defRPr lang="en-US" sz="3000" kern="1200" dirty="0" smtClean="0">
          <a:solidFill>
            <a:srgbClr val="46464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–"/>
        <a:defRPr lang="en-US" sz="2800" kern="1200" dirty="0" smtClean="0">
          <a:solidFill>
            <a:srgbClr val="464646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•"/>
        <a:defRPr lang="en-US" sz="2400" kern="1200" dirty="0" smtClean="0">
          <a:solidFill>
            <a:srgbClr val="464646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–"/>
        <a:defRPr lang="en-US" sz="2000" kern="1200" dirty="0" smtClean="0">
          <a:solidFill>
            <a:srgbClr val="464646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»"/>
        <a:defRPr lang="en-US" sz="2000" kern="1200" dirty="0">
          <a:solidFill>
            <a:srgbClr val="46464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164120" y="1828800"/>
            <a:ext cx="5689600" cy="3200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•"/>
              <a:defRPr lang="en-US" sz="30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–"/>
              <a:defRPr lang="en-US" sz="28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•"/>
              <a:defRPr lang="en-US" sz="24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–"/>
              <a:defRPr lang="en-US" sz="20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»"/>
              <a:defRPr lang="en-US" sz="2000" kern="1200" dirty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sw" sz="3600" b="1" dirty="0" smtClean="0">
                <a:solidFill>
                  <a:srgbClr val="2C5697"/>
                </a:solidFill>
                <a:cs typeface="Arial"/>
              </a:rPr>
              <a:t>HATARI MARA TATU: Ulinzi</a:t>
            </a: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sw" sz="3600" b="1" dirty="0" smtClean="0">
                <a:solidFill>
                  <a:srgbClr val="2C5697"/>
                </a:solidFill>
                <a:cs typeface="Arial"/>
              </a:rPr>
              <a:t>Manusurika Wakimbizi Walio katika Hatari ya Unyanyasaji wa Kingono na Kijinsia</a:t>
            </a: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endParaRPr lang="en-US" sz="2400" b="1" dirty="0" smtClean="0">
              <a:solidFill>
                <a:srgbClr val="E10267"/>
              </a:solidFill>
              <a:cs typeface="Arial"/>
            </a:endParaRP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sw" sz="2300" dirty="0" smtClean="0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cs typeface="Arial"/>
              </a:rPr>
              <a:t>AINA YA JINSIA NA JINSIA</a:t>
            </a:r>
            <a:endParaRPr lang="en-US" sz="2300" dirty="0">
              <a:solidFill>
                <a:srgbClr val="E10267"/>
              </a:solidFill>
              <a:uFill>
                <a:solidFill>
                  <a:srgbClr val="2C5697"/>
                </a:solidFill>
              </a:u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380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229600" cy="4772660"/>
          </a:xfrm>
        </p:spPr>
        <p:txBody>
          <a:bodyPr>
            <a:normAutofit/>
          </a:bodyPr>
          <a:lstStyle/>
          <a:p>
            <a:r>
              <a:rPr lang="sw" b="1" dirty="0" smtClean="0"/>
              <a:t>Aina ya jinsia </a:t>
            </a:r>
            <a:r>
              <a:rPr lang="sw" dirty="0" smtClean="0"/>
              <a:t>inamaanisha </a:t>
            </a:r>
            <a:r>
              <a:rPr lang="sw" dirty="0" smtClean="0"/>
              <a:t>sifa za kimaumbile zinazowatofautisha wanaume, wanawake na watu wa njisia mbili</a:t>
            </a:r>
          </a:p>
          <a:p>
            <a:r>
              <a:rPr lang="sw" b="1" dirty="0" smtClean="0"/>
              <a:t>Jinsia</a:t>
            </a:r>
            <a:r>
              <a:rPr lang="sw" dirty="0" smtClean="0"/>
              <a:t> ndiyo jambi ambalo jamii huhusisha kuhusu tunavyofaa kutenda, kuhisi au tabia kulingana na aina yetu ya jinsia ya maumbile</a:t>
            </a:r>
          </a:p>
          <a:p>
            <a:r>
              <a:rPr lang="sw" b="1" dirty="0" smtClean="0"/>
              <a:t>Majukumu ya kijinsia </a:t>
            </a:r>
            <a:r>
              <a:rPr lang="sw" dirty="0" smtClean="0"/>
              <a:t>yanayopangiwa wanawake na wanaume yanaweza kusababisha ubaguzi na huenda yakawaweka wengine katika hatari ya unyanyasaji wa kingono na kijinsia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w" dirty="0" smtClean="0"/>
              <a:t>Ufupisho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20886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184" y="2185659"/>
            <a:ext cx="5545791" cy="2474260"/>
          </a:xfrm>
        </p:spPr>
        <p:txBody>
          <a:bodyPr>
            <a:normAutofit/>
          </a:bodyPr>
          <a:lstStyle/>
          <a:p>
            <a:pPr algn="r"/>
            <a:endParaRPr lang="en-US" sz="7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02234" cy="1117600"/>
          </a:xfrm>
        </p:spPr>
        <p:txBody>
          <a:bodyPr/>
          <a:lstStyle/>
          <a:p>
            <a:r>
              <a:rPr lang="sw" dirty="0" smtClean="0"/>
              <a:t>Malengo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05250" y="1463040"/>
            <a:ext cx="4810124" cy="479488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sw" sz="2100" dirty="0" smtClean="0"/>
              <a:t>Kipindi hiki kikiisha, washirika wataelewa</a:t>
            </a:r>
          </a:p>
          <a:p>
            <a:pPr marL="0" lvl="0" indent="0">
              <a:buNone/>
            </a:pPr>
            <a:endParaRPr lang="en-US" sz="21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sw" sz="2100" dirty="0" smtClean="0"/>
              <a:t>Tofauti kati ya "aina ya jinsia" na "jinsia"</a:t>
            </a:r>
          </a:p>
          <a:p>
            <a:pPr marL="514350" lvl="0" indent="-514350">
              <a:buFont typeface="+mj-lt"/>
              <a:buAutoNum type="arabicPeriod"/>
            </a:pPr>
            <a:r>
              <a:rPr lang="sw" sz="2100" dirty="0" smtClean="0"/>
              <a:t>Misingi na matokeo ya "majukumu ya jinsia"</a:t>
            </a:r>
          </a:p>
          <a:p>
            <a:pPr marL="514350" lvl="0" indent="-514350">
              <a:buFont typeface="+mj-lt"/>
              <a:buAutoNum type="arabicPeriod"/>
            </a:pPr>
            <a:r>
              <a:rPr lang="sw" sz="2100" dirty="0" smtClean="0"/>
              <a:t>Jinsi jinsia inaweza kuamua fursa, upendeleo na mamlaka yetu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89" r="12466"/>
          <a:stretch/>
        </p:blipFill>
        <p:spPr>
          <a:xfrm>
            <a:off x="457200" y="1463040"/>
            <a:ext cx="3019425" cy="2825181"/>
          </a:xfrm>
          <a:prstGeom prst="rect">
            <a:avLst/>
          </a:prstGeom>
          <a:ln>
            <a:solidFill>
              <a:srgbClr val="203F6E"/>
            </a:solidFill>
          </a:ln>
        </p:spPr>
      </p:pic>
    </p:spTree>
    <p:extLst>
      <p:ext uri="{BB962C8B-B14F-4D97-AF65-F5344CB8AC3E}">
        <p14:creationId xmlns:p14="http://schemas.microsoft.com/office/powerpoint/2010/main" val="94380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785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w" b="1" dirty="0">
                <a:solidFill>
                  <a:srgbClr val="2C5697"/>
                </a:solidFill>
              </a:rPr>
              <a:t>Ubunguaji Bongo wa Kundi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w" dirty="0" smtClean="0"/>
              <a:t>Unaelewa "aina ya jinsia" inamaanisha nini? </a:t>
            </a:r>
            <a:endParaRPr lang="en-US" sz="30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w" dirty="0" smtClean="0"/>
              <a:t>Aina ya jinsia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73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785360"/>
          </a:xfrm>
        </p:spPr>
        <p:txBody>
          <a:bodyPr>
            <a:normAutofit/>
          </a:bodyPr>
          <a:lstStyle/>
          <a:p>
            <a:r>
              <a:rPr lang="sw" sz="3000" dirty="0" smtClean="0"/>
              <a:t>Aina ya jinsia inamaanisha </a:t>
            </a:r>
            <a:r>
              <a:rPr lang="sw" sz="3000" b="1" dirty="0" smtClean="0"/>
              <a:t>sifa za kimaumbile </a:t>
            </a:r>
            <a:r>
              <a:rPr lang="sw" sz="3000" dirty="0" smtClean="0"/>
              <a:t>zinazowatofautisha watu kama:</a:t>
            </a:r>
          </a:p>
          <a:p>
            <a:pPr lvl="1"/>
            <a:r>
              <a:rPr lang="sw" sz="3000" dirty="0" smtClean="0"/>
              <a:t>Wanaume</a:t>
            </a:r>
          </a:p>
          <a:p>
            <a:pPr lvl="1"/>
            <a:r>
              <a:rPr lang="sw" sz="3000" dirty="0" smtClean="0"/>
              <a:t>Wanawake</a:t>
            </a:r>
          </a:p>
          <a:p>
            <a:pPr lvl="1"/>
            <a:r>
              <a:rPr lang="sw" sz="3000" dirty="0" smtClean="0"/>
              <a:t>Watu wa jinsia mbili</a:t>
            </a:r>
          </a:p>
          <a:p>
            <a:pPr marL="457200" lvl="1" indent="0">
              <a:buNone/>
            </a:pPr>
            <a:endParaRPr lang="en-US" sz="3000" dirty="0" smtClean="0"/>
          </a:p>
          <a:p>
            <a:r>
              <a:rPr lang="sw" sz="3000" dirty="0" smtClean="0"/>
              <a:t>Sifa za aina ya jinsia ni pamoja na jeni, muundo wa homoni na viungo vya nje na ndani vya uzazi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w" dirty="0" smtClean="0"/>
              <a:t>Ufafanuzi wa Aina ya Jinsia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47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810760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sw" sz="3000" dirty="0" smtClean="0"/>
              <a:t>Watu wa jinsia mbili huzaliwa na maumbile ya kimwili, homoni au jenetiki ambayo sio ya kike au kuime kabisa, au wana maumbile ya jinsia zote mbili</a:t>
            </a:r>
          </a:p>
          <a:p>
            <a:pPr>
              <a:spcBef>
                <a:spcPts val="1000"/>
              </a:spcBef>
            </a:pPr>
            <a:r>
              <a:rPr lang="sw" dirty="0" smtClean="0"/>
              <a:t>Watu wa jinsia mbili ni neno la ujumla, na sio aina moja</a:t>
            </a:r>
          </a:p>
          <a:p>
            <a:pPr>
              <a:spcBef>
                <a:spcPts val="1000"/>
              </a:spcBef>
            </a:pPr>
            <a:r>
              <a:rPr lang="sw" sz="3000" dirty="0" smtClean="0"/>
              <a:t>Watu wa jinsia mbili hujitambulisha kama wanaume, wanawake, au watu wa jinsia mbili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w" sz="4400" dirty="0" smtClean="0"/>
              <a:t>Watu wa jinsia mbili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73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7980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w" b="1" dirty="0">
                <a:solidFill>
                  <a:srgbClr val="2C5697"/>
                </a:solidFill>
              </a:rPr>
              <a:t>Kazi ya Kundi</a:t>
            </a:r>
            <a:endParaRPr lang="en-US" sz="3000" b="1" dirty="0" smtClean="0"/>
          </a:p>
          <a:p>
            <a:pPr marL="512064" indent="-512064"/>
            <a:r>
              <a:rPr lang="sw" sz="3000" b="1" dirty="0" smtClean="0"/>
              <a:t>Kundi 1: </a:t>
            </a:r>
            <a:r>
              <a:rPr lang="sw" sz="3000" b="1" dirty="0" smtClean="0"/>
              <a:t>“Mwanamume </a:t>
            </a:r>
            <a:r>
              <a:rPr lang="sw" sz="3000" b="1" dirty="0" smtClean="0"/>
              <a:t>ni Nani</a:t>
            </a:r>
            <a:r>
              <a:rPr lang="sw" sz="3000" b="1" dirty="0" smtClean="0"/>
              <a:t>?”</a:t>
            </a:r>
            <a:endParaRPr lang="sw" sz="3000" b="1" dirty="0" smtClean="0"/>
          </a:p>
          <a:p>
            <a:pPr marL="912114" lvl="1" indent="-512064"/>
            <a:r>
              <a:rPr lang="sw" dirty="0"/>
              <a:t>Wanaume wana sifa gani katika jamii yetu? </a:t>
            </a:r>
          </a:p>
          <a:p>
            <a:pPr marL="912114" lvl="1" indent="-512064"/>
            <a:r>
              <a:rPr lang="sw" dirty="0"/>
              <a:t>Wanaume wana majukumu gani katika jamii yetu? </a:t>
            </a:r>
            <a:endParaRPr lang="en-US" sz="3000" b="1" dirty="0" smtClean="0"/>
          </a:p>
          <a:p>
            <a:pPr marL="512064" indent="-512064"/>
            <a:r>
              <a:rPr lang="sw" b="1" dirty="0" smtClean="0"/>
              <a:t>Kundi la 2: </a:t>
            </a:r>
            <a:r>
              <a:rPr lang="sw" b="1" dirty="0" smtClean="0"/>
              <a:t>“Mwanamke </a:t>
            </a:r>
            <a:r>
              <a:rPr lang="sw" b="1" dirty="0" smtClean="0"/>
              <a:t>ni Nani</a:t>
            </a:r>
            <a:r>
              <a:rPr lang="sw" b="1" dirty="0" smtClean="0"/>
              <a:t>?”</a:t>
            </a:r>
            <a:endParaRPr lang="en-US" sz="3000" b="1" dirty="0" smtClean="0"/>
          </a:p>
          <a:p>
            <a:pPr marL="912114" lvl="1" indent="-512064"/>
            <a:r>
              <a:rPr lang="sw" dirty="0"/>
              <a:t>Wanawake wana sifa gani katika jamii yetu? </a:t>
            </a:r>
          </a:p>
          <a:p>
            <a:pPr marL="912114" lvl="1" indent="-512064"/>
            <a:r>
              <a:rPr lang="sw" dirty="0"/>
              <a:t>Wanawake wana majukumu gani katika jamii yetu? </a:t>
            </a:r>
          </a:p>
          <a:p>
            <a:pPr marL="912114" lvl="1" indent="-512064"/>
            <a:endParaRPr lang="en-US" dirty="0"/>
          </a:p>
          <a:p>
            <a:pPr marL="912114" lvl="1" indent="-512064"/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w" dirty="0" smtClean="0"/>
              <a:t>Jinsia ni Nini?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343900" cy="477266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sw" dirty="0" smtClean="0"/>
              <a:t>Jinsia inamaanisha:</a:t>
            </a:r>
          </a:p>
          <a:p>
            <a:pPr>
              <a:lnSpc>
                <a:spcPct val="100000"/>
              </a:lnSpc>
            </a:pPr>
            <a:r>
              <a:rPr lang="sw" dirty="0" smtClean="0"/>
              <a:t>Mtazamo wa ndani na mazoea ya uume au uke na muundo wa kijamii unapanga tabia filani kwa majukumu ya wanaume na wanawake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w" dirty="0" smtClean="0"/>
              <a:t>Ufafanuzi wa Jinsia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2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51149"/>
            <a:ext cx="8229600" cy="54068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w" dirty="0" smtClean="0"/>
              <a:t>Majukumu ya kijinsia kwa wasichana na wavulana, wanaume na wanawake:</a:t>
            </a:r>
          </a:p>
          <a:p>
            <a:r>
              <a:rPr lang="sw" dirty="0" smtClean="0"/>
              <a:t>Hayategemei tofauti asili za kibiolojia</a:t>
            </a:r>
          </a:p>
          <a:p>
            <a:r>
              <a:rPr lang="sw" dirty="0" smtClean="0"/>
              <a:t>Yanabuniwa na kutekelezwa na familia, jamii, shule, dini na utamaduni</a:t>
            </a:r>
          </a:p>
          <a:p>
            <a:r>
              <a:rPr lang="sw" dirty="0" smtClean="0"/>
              <a:t>Huamua fursa, upendeleo, changamoto na uwezo wetu</a:t>
            </a:r>
          </a:p>
          <a:p>
            <a:r>
              <a:rPr lang="sw" dirty="0" smtClean="0"/>
              <a:t>Hutofautiana kulingana na utamaduni,e eneo na tabaka ya mtu</a:t>
            </a:r>
          </a:p>
          <a:p>
            <a:r>
              <a:rPr lang="sw" dirty="0" smtClean="0"/>
              <a:t>Yanaweza kubadilika baada ya muda</a:t>
            </a:r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w" dirty="0" smtClean="0"/>
              <a:t>Majukumu ya Jinsia: </a:t>
            </a:r>
            <a:r>
              <a:rPr lang="sw" b="0" dirty="0" smtClean="0"/>
              <a:t>Misingi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03769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331200" cy="4823460"/>
          </a:xfrm>
        </p:spPr>
        <p:txBody>
          <a:bodyPr>
            <a:normAutofit/>
          </a:bodyPr>
          <a:lstStyle/>
          <a:p>
            <a:r>
              <a:rPr lang="sw" dirty="0" smtClean="0"/>
              <a:t>Majukumu yanayopangiwa wanaume na wanawake yanaweza kuweka viwkazo na wajibu usio sawa</a:t>
            </a:r>
          </a:p>
          <a:p>
            <a:r>
              <a:rPr lang="sw" dirty="0" smtClean="0"/>
              <a:t>Vikwazi hivi vinahusiana na elimu, kazi, uhuru wa kutembea, maangalizi ya watoto na udhibiti wa rasilimali za familia</a:t>
            </a:r>
          </a:p>
          <a:p>
            <a:r>
              <a:rPr lang="sw" dirty="0" smtClean="0"/>
              <a:t>Kukosekana kwa usawa wa jinsia, ubaguzi na matumizi mabaya ya mamlaka ndiyo chanzo cha unyanyasaji wa kingono na kijinsia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w" dirty="0" smtClean="0"/>
              <a:t>Majukumu ya Jinsia: </a:t>
            </a:r>
            <a:r>
              <a:rPr lang="sw" b="0" dirty="0" smtClean="0"/>
              <a:t>Matokeo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2476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3401</TotalTime>
  <Words>446</Words>
  <Application>Microsoft Office PowerPoint</Application>
  <PresentationFormat>On-screen Show (4:3)</PresentationFormat>
  <Paragraphs>60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GothamBook</vt:lpstr>
      <vt:lpstr>Office Theme</vt:lpstr>
      <vt:lpstr>PowerPoint Presentation</vt:lpstr>
      <vt:lpstr>Malengo</vt:lpstr>
      <vt:lpstr>Aina ya jinsia</vt:lpstr>
      <vt:lpstr>Ufafanuzi wa Aina ya Jinsia</vt:lpstr>
      <vt:lpstr>Watu wa jinsia mbili</vt:lpstr>
      <vt:lpstr>Jinsia ni Nini? </vt:lpstr>
      <vt:lpstr>Ufafanuzi wa Jinsia</vt:lpstr>
      <vt:lpstr>Majukumu ya Jinsia: Misingi</vt:lpstr>
      <vt:lpstr>Majukumu ya Jinsia: Matokeo</vt:lpstr>
      <vt:lpstr>Ufupisho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Slaidi ya 1</dc:title>
  <dc:creator>Sarah Durham</dc:creator>
  <cp:lastModifiedBy>Bethany Orlikowski</cp:lastModifiedBy>
  <cp:revision>174</cp:revision>
  <dcterms:created xsi:type="dcterms:W3CDTF">2016-08-15T10:05:48Z</dcterms:created>
  <dcterms:modified xsi:type="dcterms:W3CDTF">2017-02-02T19:18:42Z</dcterms:modified>
</cp:coreProperties>
</file>