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8" r:id="rId2"/>
    <p:sldId id="333" r:id="rId3"/>
    <p:sldId id="330" r:id="rId4"/>
    <p:sldId id="334" r:id="rId5"/>
    <p:sldId id="331" r:id="rId6"/>
    <p:sldId id="321" r:id="rId7"/>
    <p:sldId id="332" r:id="rId8"/>
    <p:sldId id="325" r:id="rId9"/>
    <p:sldId id="326" r:id="rId10"/>
    <p:sldId id="327" r:id="rId11"/>
    <p:sldId id="335" r:id="rId12"/>
    <p:sldId id="310" r:id="rId13"/>
    <p:sldId id="311" r:id="rId14"/>
    <p:sldId id="312" r:id="rId15"/>
    <p:sldId id="313" r:id="rId16"/>
    <p:sldId id="259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8527" autoAdjust="0"/>
  </p:normalViewPr>
  <p:slideViewPr>
    <p:cSldViewPr snapToGrid="0" snapToObjects="1">
      <p:cViewPr varScale="1">
        <p:scale>
          <a:sx n="107" d="100"/>
          <a:sy n="107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28A5288-0FB4-9140-B1E1-EC75F160B15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7E59BEB-9678-CF42-A541-10C099E0E523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fld id="{1C518665-41FC-F14F-AE91-55B01599AC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9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 rtlCol="1"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 rtlCol="1"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  <p:pic>
        <p:nvPicPr>
          <p:cNvPr id="5" name="Picture 4" descr="123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7318" y="387328"/>
            <a:ext cx="2188515" cy="15081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l">
              <a:defRPr/>
            </a:lvl1pPr>
          </a:lstStyle>
          <a:p>
            <a:r>
              <a:rPr lang="en-US"/>
              <a:t>انقر لتحرير نمط العنوان الرئيسي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انقر لتحرير نمط النص الرئيسي</a:t>
            </a:r>
          </a:p>
          <a:p>
            <a:pPr lvl="1"/>
            <a:r>
              <a:rPr lang="en-US"/>
              <a:t>المستوى الثاني</a:t>
            </a:r>
          </a:p>
          <a:p>
            <a:pPr lvl="2"/>
            <a:r>
              <a:rPr lang="en-US"/>
              <a:t>المستوى الثالث</a:t>
            </a:r>
          </a:p>
          <a:p>
            <a:pPr lvl="3"/>
            <a:r>
              <a:rPr lang="en-US"/>
              <a:t>المستوى الرابع</a:t>
            </a:r>
          </a:p>
          <a:p>
            <a:pPr lvl="4"/>
            <a:r>
              <a:rPr lang="en-US"/>
              <a:t>المستوى الخامس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857539" y="6429742"/>
            <a:ext cx="119091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676399" y="6391642"/>
            <a:ext cx="355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تدريب الخطر الثلاثي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819439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-771814" y="644879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 rtlCol="1"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/>
              <a:t>انقر لتحرير نمط العنوان الرئيسي</a:t>
            </a:r>
            <a:endParaRPr lang="en-US" dirty="0"/>
          </a:p>
        </p:txBody>
      </p:sp>
      <p:pic>
        <p:nvPicPr>
          <p:cNvPr id="3" name="Picture 2" descr="123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218" y="5197453"/>
            <a:ext cx="2160871" cy="14890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انقر لتحرير نمط النص الرئيسي</a:t>
            </a:r>
          </a:p>
          <a:p>
            <a:pPr lvl="1"/>
            <a:r>
              <a:rPr lang="en-US"/>
              <a:t>المستوى الثاني</a:t>
            </a:r>
          </a:p>
          <a:p>
            <a:pPr lvl="2"/>
            <a:r>
              <a:rPr lang="en-US"/>
              <a:t>المستوى الثالث</a:t>
            </a:r>
          </a:p>
          <a:p>
            <a:pPr lvl="3"/>
            <a:r>
              <a:rPr lang="en-US"/>
              <a:t>المستوى الرابع</a:t>
            </a:r>
          </a:p>
          <a:p>
            <a:pPr lvl="4"/>
            <a:r>
              <a:rPr lang="en-US"/>
              <a:t>المستوى الخامس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63951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1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الخطر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الثلاثي</a:t>
            </a:r>
            <a:r>
              <a:rPr lang="ar-EG" sz="3600" b="1" dirty="0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حماية</a:t>
            </a:r>
            <a:endParaRPr lang="en-US" sz="3600" b="1" dirty="0">
              <a:solidFill>
                <a:srgbClr val="2C5697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اللاجئين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المعرضين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للخطر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الناجين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من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العنف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الجنسي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والقائم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على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النوع</a:t>
            </a:r>
            <a:r>
              <a:rPr lang="en-US" sz="3600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الاجتماعي</a:t>
            </a:r>
            <a:endParaRPr lang="en-US" sz="3600" b="1" dirty="0">
              <a:solidFill>
                <a:srgbClr val="2C5697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مقدمة</a:t>
            </a: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حول</a:t>
            </a: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العنف</a:t>
            </a: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الجنسي</a:t>
            </a: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والقائم</a:t>
            </a: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b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</a:b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على</a:t>
            </a: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النوع</a:t>
            </a: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latin typeface="Arial" pitchFamily="34" charset="0"/>
                <a:cs typeface="Arial" pitchFamily="34" charset="0"/>
              </a:rPr>
              <a:t>الاجتماعي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 rtlCol="1"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العنف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هو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وسيلة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للسيطرة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والقمع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ينطوي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القوة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واء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كانت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حقيقية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مصطنعة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يمكن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يتم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عبر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استخدام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القوة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البدنية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الإجبار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النفسي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بما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يشمل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الترهيب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العنف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 rtlCol="1"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dirty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سوء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استخدام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غياب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الموافقة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العنف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استخدام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التهديد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بالقوة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الإيذاء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عناصر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ar-SY" dirty="0" smtClean="0">
                <a:latin typeface="Arial" pitchFamily="34" charset="0"/>
                <a:cs typeface="Arial" pitchFamily="34" charset="0"/>
              </a:rPr>
              <a:t>العنف الجنسي والقائم على النوع الاجتماعي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 rtlCol="1"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en-US" dirty="0" err="1"/>
              <a:t>العنف</a:t>
            </a:r>
            <a:r>
              <a:rPr lang="en-US" dirty="0"/>
              <a:t> </a:t>
            </a:r>
            <a:r>
              <a:rPr lang="en-US" dirty="0" err="1"/>
              <a:t>الجنسي</a:t>
            </a:r>
            <a:r>
              <a:rPr lang="en-US" dirty="0"/>
              <a:t> </a:t>
            </a:r>
            <a:r>
              <a:rPr lang="ar-SY" dirty="0"/>
              <a:t>والقائم على النوع الاجتماعي</a:t>
            </a:r>
            <a:r>
              <a:rPr lang="en-US" dirty="0"/>
              <a:t> </a:t>
            </a:r>
            <a:r>
              <a:rPr lang="en-US" dirty="0" err="1"/>
              <a:t>هو</a:t>
            </a:r>
            <a:r>
              <a:rPr lang="en-US" dirty="0"/>
              <a:t> </a:t>
            </a:r>
            <a:r>
              <a:rPr lang="en-US" dirty="0" err="1"/>
              <a:t>انتهاك</a:t>
            </a:r>
            <a:r>
              <a:rPr lang="en-US" dirty="0"/>
              <a:t> </a:t>
            </a:r>
            <a:r>
              <a:rPr lang="en-US" dirty="0" err="1"/>
              <a:t>لحقوق</a:t>
            </a:r>
            <a:r>
              <a:rPr lang="en-US" dirty="0"/>
              <a:t> </a:t>
            </a:r>
            <a:r>
              <a:rPr lang="en-US" dirty="0" err="1"/>
              <a:t>الإنسان</a:t>
            </a:r>
            <a:endParaRPr lang="en-US" dirty="0"/>
          </a:p>
          <a:p>
            <a:pPr lvl="1" algn="r" rtl="1">
              <a:lnSpc>
                <a:spcPct val="100000"/>
              </a:lnSpc>
            </a:pPr>
            <a:r>
              <a:rPr lang="en-US" dirty="0" err="1"/>
              <a:t>حق</a:t>
            </a:r>
            <a:r>
              <a:rPr lang="en-US" dirty="0"/>
              <a:t> </a:t>
            </a:r>
            <a:r>
              <a:rPr lang="en-US" dirty="0" err="1"/>
              <a:t>الحياة</a:t>
            </a:r>
            <a:endParaRPr lang="en-US" dirty="0"/>
          </a:p>
          <a:p>
            <a:pPr lvl="1" algn="r" rtl="1">
              <a:lnSpc>
                <a:spcPct val="100000"/>
              </a:lnSpc>
            </a:pPr>
            <a:r>
              <a:rPr lang="en-US" dirty="0" err="1"/>
              <a:t>الحق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الأمن</a:t>
            </a:r>
            <a:r>
              <a:rPr lang="en-US" dirty="0"/>
              <a:t> </a:t>
            </a:r>
            <a:r>
              <a:rPr lang="en-US" dirty="0" err="1"/>
              <a:t>الشخصي</a:t>
            </a:r>
            <a:endParaRPr lang="en-US" dirty="0"/>
          </a:p>
          <a:p>
            <a:pPr lvl="1" algn="r" rtl="1">
              <a:lnSpc>
                <a:spcPct val="100000"/>
              </a:lnSpc>
            </a:pPr>
            <a:r>
              <a:rPr lang="en-US" dirty="0" err="1"/>
              <a:t>الحق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الحماية</a:t>
            </a:r>
            <a:r>
              <a:rPr lang="en-US" dirty="0"/>
              <a:t> </a:t>
            </a:r>
            <a:r>
              <a:rPr lang="en-US" dirty="0" err="1"/>
              <a:t>المتساوية</a:t>
            </a:r>
            <a:r>
              <a:rPr lang="en-US" dirty="0"/>
              <a:t> </a:t>
            </a:r>
            <a:r>
              <a:rPr lang="en-US" dirty="0" err="1"/>
              <a:t>بموجب</a:t>
            </a:r>
            <a:r>
              <a:rPr lang="en-US" dirty="0"/>
              <a:t> </a:t>
            </a:r>
            <a:r>
              <a:rPr lang="en-US" dirty="0" err="1"/>
              <a:t>القانون</a:t>
            </a:r>
            <a:endParaRPr lang="en-US" dirty="0"/>
          </a:p>
          <a:p>
            <a:pPr lvl="1" algn="r" rtl="1">
              <a:lnSpc>
                <a:spcPct val="100000"/>
              </a:lnSpc>
            </a:pPr>
            <a:r>
              <a:rPr lang="en-US" dirty="0" err="1"/>
              <a:t>الحق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عدم</a:t>
            </a:r>
            <a:r>
              <a:rPr lang="en-US" dirty="0"/>
              <a:t> </a:t>
            </a:r>
            <a:r>
              <a:rPr lang="en-US" dirty="0" err="1"/>
              <a:t>التعرض</a:t>
            </a:r>
            <a:r>
              <a:rPr lang="en-US" dirty="0"/>
              <a:t> </a:t>
            </a:r>
            <a:r>
              <a:rPr lang="en-US" dirty="0" err="1"/>
              <a:t>للتعذيب</a:t>
            </a:r>
            <a:r>
              <a:rPr lang="en-US" dirty="0"/>
              <a:t> </a:t>
            </a:r>
            <a:r>
              <a:rPr lang="en-US" dirty="0" err="1"/>
              <a:t>وغيره</a:t>
            </a:r>
            <a:r>
              <a:rPr lang="en-US" dirty="0"/>
              <a:t>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أساليب</a:t>
            </a:r>
            <a:r>
              <a:rPr lang="en-US" dirty="0"/>
              <a:t> </a:t>
            </a:r>
            <a:r>
              <a:rPr lang="en-US" dirty="0" err="1"/>
              <a:t>المعاملة</a:t>
            </a:r>
            <a:r>
              <a:rPr lang="en-US" dirty="0"/>
              <a:t> </a:t>
            </a:r>
            <a:r>
              <a:rPr lang="en-US" dirty="0" err="1"/>
              <a:t>القاسية</a:t>
            </a:r>
            <a:r>
              <a:rPr lang="en-US" dirty="0"/>
              <a:t> </a:t>
            </a:r>
            <a:r>
              <a:rPr lang="en-US" dirty="0" err="1"/>
              <a:t>الأخرى</a:t>
            </a:r>
            <a:r>
              <a:rPr lang="en-US" dirty="0"/>
              <a:t> </a:t>
            </a:r>
            <a:r>
              <a:rPr lang="en-US" dirty="0" err="1"/>
              <a:t>أو</a:t>
            </a:r>
            <a:r>
              <a:rPr lang="en-US" dirty="0"/>
              <a:t> </a:t>
            </a:r>
            <a:r>
              <a:rPr lang="en-US" dirty="0" err="1"/>
              <a:t>اللاإنسانية</a:t>
            </a:r>
            <a:r>
              <a:rPr lang="en-US" dirty="0"/>
              <a:t> </a:t>
            </a:r>
            <a:r>
              <a:rPr lang="en-US" dirty="0" err="1"/>
              <a:t>أو</a:t>
            </a:r>
            <a:r>
              <a:rPr lang="en-US" dirty="0"/>
              <a:t> </a:t>
            </a:r>
            <a:r>
              <a:rPr lang="en-US" dirty="0" err="1"/>
              <a:t>المهينة</a:t>
            </a:r>
            <a:endParaRPr lang="en-US" dirty="0"/>
          </a:p>
          <a:p>
            <a:pPr marL="361950" indent="0" algn="r" rtl="1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2800" dirty="0">
                <a:latin typeface="Arial" pitchFamily="34" charset="0"/>
                <a:cs typeface="Arial" pitchFamily="34" charset="0"/>
              </a:rPr>
              <a:t>العنف الجنسى والقائم على النوع الاجتماعى هو انتهاك لحقوق الانسان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8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 rtlCol="1">
            <a:normAutofit/>
          </a:bodyPr>
          <a:lstStyle/>
          <a:p>
            <a:pPr marL="0" indent="0" algn="r" rtl="1">
              <a:buNone/>
            </a:pPr>
            <a:r>
              <a:rPr lang="en-US" b="1" dirty="0" err="1">
                <a:solidFill>
                  <a:srgbClr val="2C5697"/>
                </a:solidFill>
                <a:latin typeface="Arial" pitchFamily="34" charset="0"/>
              </a:rPr>
              <a:t>نشاط</a:t>
            </a:r>
            <a:r>
              <a:rPr lang="en-US" b="1" dirty="0">
                <a:solidFill>
                  <a:srgbClr val="2C5697"/>
                </a:solidFill>
                <a:latin typeface="Arial" pitchFamily="34" charset="0"/>
              </a:rPr>
              <a:t> </a:t>
            </a:r>
            <a:r>
              <a:rPr lang="en-US" b="1" dirty="0" err="1">
                <a:solidFill>
                  <a:srgbClr val="2C5697"/>
                </a:solidFill>
                <a:latin typeface="Arial" pitchFamily="34" charset="0"/>
              </a:rPr>
              <a:t>فردي</a:t>
            </a:r>
            <a:endParaRPr lang="en-US" b="1" dirty="0">
              <a:solidFill>
                <a:srgbClr val="2C5697"/>
              </a:solidFill>
              <a:latin typeface="Arial" pitchFamily="34" charset="0"/>
            </a:endParaRPr>
          </a:p>
          <a:p>
            <a:pPr marL="0" indent="0" algn="r" rtl="1">
              <a:buNone/>
            </a:pPr>
            <a:endParaRPr lang="en-US" b="1" dirty="0">
              <a:solidFill>
                <a:srgbClr val="2C5697"/>
              </a:solidFill>
              <a:latin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</a:rPr>
              <a:t>أكتب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ثلاث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أمثلة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على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العنف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الجنسي</a:t>
            </a:r>
            <a:r>
              <a:rPr lang="en-US" dirty="0">
                <a:latin typeface="Arial" pitchFamily="34" charset="0"/>
              </a:rPr>
              <a:t> </a:t>
            </a:r>
            <a:r>
              <a:rPr lang="ar-SY" dirty="0">
                <a:latin typeface="Arial" pitchFamily="34" charset="0"/>
              </a:rPr>
              <a:t>والقائم على النوع الاجتماعي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أنواع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العنف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الجنسي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ar-SY" dirty="0">
                <a:latin typeface="Arial" pitchFamily="34" charset="0"/>
                <a:cs typeface="Arial" pitchFamily="34" charset="0"/>
              </a:rPr>
              <a:t>والقائم على النوع الاجتماعي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أنواع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العنف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الجنسي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ar-SY" dirty="0">
                <a:latin typeface="Arial" pitchFamily="34" charset="0"/>
                <a:cs typeface="Arial" pitchFamily="34" charset="0"/>
              </a:rPr>
              <a:t>والقائم على النوع الاجتماعي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4378356" y="1234441"/>
            <a:ext cx="4514850" cy="4804410"/>
          </a:xfrm>
        </p:spPr>
        <p:txBody>
          <a:bodyPr rtlCol="1">
            <a:normAutofit/>
          </a:bodyPr>
          <a:lstStyle/>
          <a:p>
            <a:pPr marL="0" indent="0" algn="r" rtl="1">
              <a:buNone/>
            </a:pP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العنف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الجنسي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الا</a:t>
            </a:r>
            <a:r>
              <a:rPr lang="ar-EG" sz="1900" dirty="0">
                <a:latin typeface="Arial" pitchFamily="34" charset="0"/>
                <a:cs typeface="Arial" pitchFamily="34" charset="0"/>
              </a:rPr>
              <a:t>غ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تصاب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الاغتصاب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جماعي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الإكراه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لارتكاب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الإساءة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الجنسية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التعذيب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عبر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الأعضاء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التناسلية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العقم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الإجباري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الإخصاء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تشويه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</a:t>
            </a:r>
            <a:r>
              <a:rPr lang="ar-EG" sz="1900" dirty="0">
                <a:latin typeface="Arial" pitchFamily="34" charset="0"/>
                <a:cs typeface="Arial" pitchFamily="34" charset="0"/>
              </a:rPr>
              <a:t>أع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ضاء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التناسلية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الإجباري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الإهانة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الجنسية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الحمل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الإجهاض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القسري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الاتجار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بغرض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الاستغلال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الجنسي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التعرض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القسري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للصور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الإباحية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اختبار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العذرية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</a:pPr>
            <a:r>
              <a:rPr lang="en-US" sz="1900" dirty="0" err="1">
                <a:latin typeface="Arial" pitchFamily="34" charset="0"/>
                <a:cs typeface="Arial" pitchFamily="34" charset="0"/>
              </a:rPr>
              <a:t>العمليات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الجراحية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غير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المرغوبة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لثنائي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الجنس</a:t>
            </a: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43214" y="1234441"/>
            <a:ext cx="4665454" cy="4804410"/>
          </a:xfrm>
        </p:spPr>
        <p:txBody>
          <a:bodyPr rtlCol="1">
            <a:noAutofit/>
          </a:bodyPr>
          <a:lstStyle/>
          <a:p>
            <a:pPr marL="0" indent="0" algn="r" rtl="1">
              <a:buNone/>
            </a:pP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العنف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القائم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على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النوع</a:t>
            </a:r>
            <a:r>
              <a:rPr lang="en-US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الاجتماعي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إهانة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بدنية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التهديد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بالعنف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الإساءة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الاعتداء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اللفظي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</a:pPr>
            <a:r>
              <a:rPr lang="en-US" sz="1900" dirty="0" err="1">
                <a:latin typeface="Arial" pitchFamily="34" charset="0"/>
                <a:cs typeface="Arial" pitchFamily="34" charset="0"/>
              </a:rPr>
              <a:t>حرمان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أحد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الزوجين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من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التوظيف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التعليم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دعم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الطفل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الصحة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المأوى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التغذية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الزواج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القسري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</a:pPr>
            <a:r>
              <a:rPr lang="en-US" sz="1900" dirty="0" err="1">
                <a:latin typeface="Arial" pitchFamily="34" charset="0"/>
                <a:cs typeface="Arial" pitchFamily="34" charset="0"/>
              </a:rPr>
              <a:t>الرفض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من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جانب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الأسرة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والمجتمع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عند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الفشل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في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التوافق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مع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الأدوار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الجندرية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العزلة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تقييد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حرية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التنقل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</a:pPr>
            <a:r>
              <a:rPr lang="en-US" sz="1900" dirty="0" err="1">
                <a:latin typeface="Arial" pitchFamily="34" charset="0"/>
                <a:cs typeface="Arial" pitchFamily="34" charset="0"/>
              </a:rPr>
              <a:t>الابتزاز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أساس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الميول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الجنسية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الهوية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الجنسية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القتل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دفاعًا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عن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الشرف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900" dirty="0" err="1">
                <a:latin typeface="Arial" pitchFamily="34" charset="0"/>
                <a:cs typeface="Arial" pitchFamily="34" charset="0"/>
              </a:rPr>
              <a:t>القوانين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التي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تجرّم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المثلية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الجنسية</a:t>
            </a: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6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10760"/>
          </a:xfrm>
        </p:spPr>
        <p:txBody>
          <a:bodyPr rtlCol="1">
            <a:normAutofit fontScale="92500"/>
          </a:bodyPr>
          <a:lstStyle/>
          <a:p>
            <a:pPr algn="r" rtl="1">
              <a:lnSpc>
                <a:spcPct val="100000"/>
              </a:lnSpc>
              <a:spcAft>
                <a:spcPts val="600"/>
              </a:spcAft>
            </a:pPr>
            <a:r>
              <a:rPr lang="en-US" dirty="0" err="1"/>
              <a:t>العنف</a:t>
            </a:r>
            <a:r>
              <a:rPr lang="en-US" dirty="0"/>
              <a:t> </a:t>
            </a:r>
            <a:r>
              <a:rPr lang="en-US" dirty="0" err="1"/>
              <a:t>الجنسي</a:t>
            </a:r>
            <a:r>
              <a:rPr lang="en-US" dirty="0"/>
              <a:t> </a:t>
            </a:r>
            <a:r>
              <a:rPr lang="ar-SY" dirty="0"/>
              <a:t>والقائم على النوع الاجتماعي</a:t>
            </a:r>
            <a:r>
              <a:rPr lang="en-US" dirty="0"/>
              <a:t> </a:t>
            </a:r>
            <a:r>
              <a:rPr lang="en-US" dirty="0" err="1"/>
              <a:t>يشير</a:t>
            </a:r>
            <a:r>
              <a:rPr lang="en-US" dirty="0"/>
              <a:t> </a:t>
            </a:r>
            <a:r>
              <a:rPr lang="en-US" dirty="0" err="1"/>
              <a:t>إلى</a:t>
            </a:r>
            <a:r>
              <a:rPr lang="en-US" dirty="0"/>
              <a:t> </a:t>
            </a:r>
            <a:r>
              <a:rPr lang="en-US" dirty="0" err="1"/>
              <a:t>العنف</a:t>
            </a:r>
            <a:r>
              <a:rPr lang="en-US" dirty="0"/>
              <a:t> </a:t>
            </a:r>
            <a:r>
              <a:rPr lang="en-US" dirty="0" err="1"/>
              <a:t>الموجه</a:t>
            </a:r>
            <a:r>
              <a:rPr lang="en-US" dirty="0"/>
              <a:t> </a:t>
            </a:r>
            <a:r>
              <a:rPr lang="en-US" dirty="0" err="1"/>
              <a:t>ضد</a:t>
            </a:r>
            <a:r>
              <a:rPr lang="en-US" dirty="0"/>
              <a:t> </a:t>
            </a:r>
            <a:r>
              <a:rPr lang="en-US" dirty="0" err="1"/>
              <a:t>شخص</a:t>
            </a:r>
            <a:r>
              <a:rPr lang="en-US" dirty="0"/>
              <a:t> </a:t>
            </a:r>
            <a:r>
              <a:rPr lang="en-US" dirty="0" err="1"/>
              <a:t>ما</a:t>
            </a:r>
            <a:r>
              <a:rPr lang="en-US" dirty="0"/>
              <a:t> </a:t>
            </a:r>
            <a:r>
              <a:rPr lang="en-US" dirty="0" err="1"/>
              <a:t>بسبب</a:t>
            </a:r>
            <a:r>
              <a:rPr lang="en-US" dirty="0"/>
              <a:t> </a:t>
            </a:r>
            <a:r>
              <a:rPr lang="en-US" dirty="0" err="1"/>
              <a:t>جنسه</a:t>
            </a:r>
            <a:r>
              <a:rPr lang="en-US" dirty="0"/>
              <a:t> </a:t>
            </a:r>
            <a:r>
              <a:rPr lang="en-US" dirty="0" err="1"/>
              <a:t>أو</a:t>
            </a:r>
            <a:r>
              <a:rPr lang="en-US" dirty="0"/>
              <a:t> </a:t>
            </a:r>
            <a:r>
              <a:rPr lang="en-US" dirty="0" err="1"/>
              <a:t>جنسها</a:t>
            </a:r>
            <a:r>
              <a:rPr lang="en-US" dirty="0"/>
              <a:t> </a:t>
            </a:r>
            <a:r>
              <a:rPr lang="en-US" dirty="0" err="1"/>
              <a:t>أو</a:t>
            </a:r>
            <a:r>
              <a:rPr lang="en-US" dirty="0"/>
              <a:t> </a:t>
            </a:r>
            <a:r>
              <a:rPr lang="en-US" dirty="0" err="1"/>
              <a:t>النوع</a:t>
            </a:r>
            <a:r>
              <a:rPr lang="en-US" dirty="0"/>
              <a:t> </a:t>
            </a:r>
            <a:r>
              <a:rPr lang="en-US" dirty="0" err="1"/>
              <a:t>الجندري</a:t>
            </a:r>
            <a:r>
              <a:rPr lang="en-US" dirty="0"/>
              <a:t> </a:t>
            </a:r>
            <a:r>
              <a:rPr lang="en-US" dirty="0" err="1"/>
              <a:t>أو</a:t>
            </a:r>
            <a:r>
              <a:rPr lang="en-US" dirty="0"/>
              <a:t> </a:t>
            </a:r>
            <a:r>
              <a:rPr lang="en-US" dirty="0" err="1"/>
              <a:t>التعبير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الهوية</a:t>
            </a:r>
            <a:r>
              <a:rPr lang="en-US" dirty="0"/>
              <a:t> </a:t>
            </a:r>
            <a:r>
              <a:rPr lang="en-US" dirty="0" err="1" smtClean="0"/>
              <a:t>الجندرية</a:t>
            </a:r>
            <a:endParaRPr lang="en-US" sz="1700" i="1" dirty="0"/>
          </a:p>
          <a:p>
            <a:pPr algn="r" rtl="1">
              <a:lnSpc>
                <a:spcPct val="100000"/>
              </a:lnSpc>
              <a:spcAft>
                <a:spcPts val="600"/>
              </a:spcAft>
            </a:pPr>
            <a:r>
              <a:rPr lang="en-US" dirty="0" err="1"/>
              <a:t>العنف</a:t>
            </a:r>
            <a:r>
              <a:rPr lang="en-US" dirty="0"/>
              <a:t> </a:t>
            </a:r>
            <a:r>
              <a:rPr lang="en-US" dirty="0" err="1"/>
              <a:t>الجنسي</a:t>
            </a:r>
            <a:r>
              <a:rPr lang="en-US" dirty="0"/>
              <a:t> </a:t>
            </a:r>
            <a:r>
              <a:rPr lang="ar-SY" dirty="0"/>
              <a:t>والقائم على النوع الاجتماعي</a:t>
            </a:r>
            <a:r>
              <a:rPr lang="en-US" dirty="0"/>
              <a:t> </a:t>
            </a:r>
            <a:r>
              <a:rPr lang="en-US" dirty="0" err="1"/>
              <a:t>ينطوي</a:t>
            </a:r>
            <a:r>
              <a:rPr lang="en-US" dirty="0"/>
              <a:t> </a:t>
            </a:r>
            <a:r>
              <a:rPr lang="en-US" dirty="0" err="1"/>
              <a:t>على</a:t>
            </a:r>
            <a:r>
              <a:rPr lang="en-US" dirty="0"/>
              <a:t> </a:t>
            </a:r>
            <a:r>
              <a:rPr lang="en-US" dirty="0" err="1"/>
              <a:t>إساءة</a:t>
            </a:r>
            <a:r>
              <a:rPr lang="en-US" dirty="0"/>
              <a:t> </a:t>
            </a:r>
            <a:r>
              <a:rPr lang="en-US" dirty="0" err="1"/>
              <a:t>استخدام</a:t>
            </a:r>
            <a:r>
              <a:rPr lang="en-US" dirty="0"/>
              <a:t> </a:t>
            </a:r>
            <a:r>
              <a:rPr lang="en-US" dirty="0" err="1"/>
              <a:t>السلطة</a:t>
            </a:r>
            <a:r>
              <a:rPr lang="en-US" dirty="0"/>
              <a:t> </a:t>
            </a:r>
            <a:r>
              <a:rPr lang="en-US" dirty="0" err="1"/>
              <a:t>والسكوت</a:t>
            </a:r>
            <a:r>
              <a:rPr lang="en-US" dirty="0"/>
              <a:t> </a:t>
            </a:r>
            <a:r>
              <a:rPr lang="en-US" dirty="0" err="1"/>
              <a:t>والعنف</a:t>
            </a:r>
            <a:r>
              <a:rPr lang="en-US" dirty="0"/>
              <a:t> </a:t>
            </a:r>
            <a:r>
              <a:rPr lang="en-US" dirty="0" err="1"/>
              <a:t>والقوة</a:t>
            </a:r>
            <a:r>
              <a:rPr lang="en-US" dirty="0"/>
              <a:t> </a:t>
            </a:r>
            <a:r>
              <a:rPr lang="en-US" dirty="0" err="1"/>
              <a:t>سواء</a:t>
            </a:r>
            <a:r>
              <a:rPr lang="en-US" dirty="0"/>
              <a:t> </a:t>
            </a:r>
            <a:r>
              <a:rPr lang="en-US" dirty="0" err="1"/>
              <a:t>الحقيقي</a:t>
            </a:r>
            <a:r>
              <a:rPr lang="en-US" dirty="0"/>
              <a:t> </a:t>
            </a:r>
            <a:r>
              <a:rPr lang="en-US" dirty="0" err="1"/>
              <a:t>أو</a:t>
            </a:r>
            <a:r>
              <a:rPr lang="en-US" dirty="0"/>
              <a:t> </a:t>
            </a:r>
            <a:r>
              <a:rPr lang="en-US" dirty="0" err="1" smtClean="0"/>
              <a:t>المصطنع</a:t>
            </a:r>
            <a:endParaRPr lang="en-US" dirty="0" smtClean="0"/>
          </a:p>
          <a:p>
            <a:pPr algn="r" rtl="1">
              <a:lnSpc>
                <a:spcPct val="100000"/>
              </a:lnSpc>
              <a:spcAft>
                <a:spcPts val="600"/>
              </a:spcAft>
            </a:pPr>
            <a:r>
              <a:rPr lang="en-US" dirty="0" err="1" smtClean="0"/>
              <a:t>العنف</a:t>
            </a:r>
            <a:r>
              <a:rPr lang="en-US" dirty="0" smtClean="0"/>
              <a:t> </a:t>
            </a:r>
            <a:r>
              <a:rPr lang="en-US" dirty="0" err="1" smtClean="0"/>
              <a:t>الجنسي</a:t>
            </a:r>
            <a:r>
              <a:rPr lang="en-US" dirty="0" smtClean="0"/>
              <a:t> </a:t>
            </a:r>
            <a:r>
              <a:rPr lang="ar-SY" dirty="0" smtClean="0"/>
              <a:t>والقائم على النوع الاجتماعي</a:t>
            </a:r>
            <a:r>
              <a:rPr lang="en-US" dirty="0" smtClean="0"/>
              <a:t> </a:t>
            </a:r>
            <a:r>
              <a:rPr lang="en-US" dirty="0" err="1" smtClean="0"/>
              <a:t>هو</a:t>
            </a:r>
            <a:r>
              <a:rPr lang="en-US" dirty="0" smtClean="0"/>
              <a:t> </a:t>
            </a:r>
            <a:r>
              <a:rPr lang="en-US" dirty="0" err="1" smtClean="0"/>
              <a:t>انتهاك</a:t>
            </a:r>
            <a:r>
              <a:rPr lang="en-US" dirty="0" smtClean="0"/>
              <a:t> </a:t>
            </a:r>
            <a:r>
              <a:rPr lang="en-US" dirty="0" err="1" smtClean="0"/>
              <a:t>لحقوق</a:t>
            </a:r>
            <a:r>
              <a:rPr lang="en-US" dirty="0" smtClean="0"/>
              <a:t> </a:t>
            </a:r>
            <a:r>
              <a:rPr lang="en-US" dirty="0" err="1" smtClean="0"/>
              <a:t>الإنسان</a:t>
            </a:r>
            <a:endParaRPr lang="en-US" dirty="0" smtClean="0"/>
          </a:p>
          <a:p>
            <a:pPr algn="r" rtl="1">
              <a:lnSpc>
                <a:spcPct val="100000"/>
              </a:lnSpc>
              <a:spcAft>
                <a:spcPts val="600"/>
              </a:spcAft>
            </a:pPr>
            <a:r>
              <a:rPr lang="en-US" dirty="0" err="1" smtClean="0"/>
              <a:t>العنف</a:t>
            </a:r>
            <a:r>
              <a:rPr lang="en-US" dirty="0" smtClean="0"/>
              <a:t> </a:t>
            </a:r>
            <a:r>
              <a:rPr lang="en-US" dirty="0" err="1"/>
              <a:t>الجنسي</a:t>
            </a:r>
            <a:r>
              <a:rPr lang="en-US" dirty="0"/>
              <a:t> </a:t>
            </a:r>
            <a:r>
              <a:rPr lang="ar-SY" dirty="0"/>
              <a:t>والقائم على النوع الاجتماعي</a:t>
            </a:r>
            <a:r>
              <a:rPr lang="en-US" dirty="0"/>
              <a:t> </a:t>
            </a:r>
            <a:r>
              <a:rPr lang="en-US" dirty="0" err="1"/>
              <a:t>يتضمن</a:t>
            </a:r>
            <a:r>
              <a:rPr lang="en-US" dirty="0"/>
              <a:t> </a:t>
            </a:r>
            <a:r>
              <a:rPr lang="en-US" dirty="0" err="1"/>
              <a:t>العنف</a:t>
            </a:r>
            <a:r>
              <a:rPr lang="en-US" dirty="0"/>
              <a:t> </a:t>
            </a:r>
            <a:r>
              <a:rPr lang="en-US" dirty="0" err="1"/>
              <a:t>الجنسي</a:t>
            </a:r>
            <a:r>
              <a:rPr lang="en-US" dirty="0"/>
              <a:t> </a:t>
            </a:r>
            <a:r>
              <a:rPr lang="en-US" dirty="0" err="1"/>
              <a:t>وصور</a:t>
            </a:r>
            <a:r>
              <a:rPr lang="en-US" dirty="0"/>
              <a:t> </a:t>
            </a:r>
            <a:r>
              <a:rPr lang="en-US" dirty="0" err="1"/>
              <a:t>العنف</a:t>
            </a:r>
            <a:r>
              <a:rPr lang="en-US" dirty="0"/>
              <a:t> </a:t>
            </a:r>
            <a:r>
              <a:rPr lang="en-US" dirty="0" err="1"/>
              <a:t>الأخرى</a:t>
            </a:r>
            <a:r>
              <a:rPr lang="en-US" dirty="0"/>
              <a:t> </a:t>
            </a:r>
            <a:r>
              <a:rPr lang="en-US" dirty="0" err="1"/>
              <a:t>المتعلقة</a:t>
            </a:r>
            <a:r>
              <a:rPr lang="en-US" dirty="0"/>
              <a:t> </a:t>
            </a:r>
            <a:r>
              <a:rPr lang="en-US" dirty="0" err="1"/>
              <a:t>بالنوع</a:t>
            </a:r>
            <a:r>
              <a:rPr lang="en-US" dirty="0"/>
              <a:t> </a:t>
            </a:r>
            <a:r>
              <a:rPr lang="en-US" dirty="0" err="1"/>
              <a:t>الجندري</a:t>
            </a:r>
            <a:r>
              <a:rPr lang="en-US" dirty="0"/>
              <a:t> </a:t>
            </a:r>
            <a:r>
              <a:rPr lang="en-US" dirty="0" err="1"/>
              <a:t>أو</a:t>
            </a:r>
            <a:r>
              <a:rPr lang="en-US" dirty="0"/>
              <a:t> </a:t>
            </a:r>
            <a:r>
              <a:rPr lang="en-US" dirty="0" err="1"/>
              <a:t>التعبير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الجندرية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ملخص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3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 rtlCol="1">
            <a:normAutofit/>
          </a:bodyPr>
          <a:lstStyle/>
          <a:p>
            <a:pPr algn="r"/>
            <a:endParaRPr lang="en-US" sz="7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58174" cy="1117600"/>
          </a:xfrm>
        </p:spPr>
        <p:txBody>
          <a:bodyPr rtlCol="1"/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الأهداف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4697506" cy="4794885"/>
          </a:xfrm>
        </p:spPr>
        <p:txBody>
          <a:bodyPr rtlCol="1">
            <a:noAutofit/>
          </a:bodyPr>
          <a:lstStyle/>
          <a:p>
            <a:pPr marL="0" lvl="0" indent="0" algn="r" rtl="1">
              <a:buNone/>
            </a:pPr>
            <a:r>
              <a:rPr lang="en-US" sz="2100" dirty="0" err="1"/>
              <a:t>مع</a:t>
            </a:r>
            <a:r>
              <a:rPr lang="en-US" sz="2100" dirty="0"/>
              <a:t> </a:t>
            </a:r>
            <a:r>
              <a:rPr lang="en-US" sz="2100" dirty="0" err="1"/>
              <a:t>نهاية</a:t>
            </a:r>
            <a:r>
              <a:rPr lang="en-US" sz="2100" dirty="0"/>
              <a:t> </a:t>
            </a:r>
            <a:r>
              <a:rPr lang="en-US" sz="2100" dirty="0" err="1"/>
              <a:t>هذه</a:t>
            </a:r>
            <a:r>
              <a:rPr lang="en-US" sz="2100" dirty="0"/>
              <a:t> </a:t>
            </a:r>
            <a:r>
              <a:rPr lang="en-US" sz="2100" dirty="0" err="1"/>
              <a:t>الدورة</a:t>
            </a:r>
            <a:r>
              <a:rPr lang="en-US" sz="2100" dirty="0"/>
              <a:t>، </a:t>
            </a:r>
            <a:r>
              <a:rPr lang="en-US" sz="2100" dirty="0" err="1"/>
              <a:t>سيكون</a:t>
            </a:r>
            <a:r>
              <a:rPr lang="en-US" sz="2100" dirty="0"/>
              <a:t> </a:t>
            </a:r>
            <a:r>
              <a:rPr lang="en-US" sz="2100" dirty="0" err="1"/>
              <a:t>المشاركون</a:t>
            </a:r>
            <a:r>
              <a:rPr lang="en-US" sz="2100" dirty="0"/>
              <a:t> </a:t>
            </a:r>
            <a:r>
              <a:rPr lang="en-US" sz="2100" dirty="0" err="1"/>
              <a:t>قادرين</a:t>
            </a:r>
            <a:r>
              <a:rPr lang="en-US" sz="2100" dirty="0"/>
              <a:t> </a:t>
            </a:r>
            <a:r>
              <a:rPr lang="en-US" sz="2100" dirty="0" err="1"/>
              <a:t>على</a:t>
            </a:r>
            <a:r>
              <a:rPr lang="en-US" sz="2100" dirty="0"/>
              <a:t>:</a:t>
            </a:r>
          </a:p>
          <a:p>
            <a:pPr marL="0" lvl="0" indent="0" algn="r" rtl="1">
              <a:buNone/>
            </a:pPr>
            <a:endParaRPr lang="en-US" sz="21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en-US" sz="2100" dirty="0" err="1"/>
              <a:t>تعريف</a:t>
            </a:r>
            <a:r>
              <a:rPr lang="en-US" sz="2100" dirty="0"/>
              <a:t> </a:t>
            </a:r>
            <a:r>
              <a:rPr lang="en-US" sz="2100" dirty="0" err="1"/>
              <a:t>العنف</a:t>
            </a:r>
            <a:r>
              <a:rPr lang="en-US" sz="2100" dirty="0"/>
              <a:t> </a:t>
            </a:r>
            <a:r>
              <a:rPr lang="en-US" sz="2100" dirty="0" err="1"/>
              <a:t>الجنسي</a:t>
            </a:r>
            <a:r>
              <a:rPr lang="en-US" sz="2100" dirty="0"/>
              <a:t> </a:t>
            </a:r>
            <a:r>
              <a:rPr lang="ar-SY" sz="2100" dirty="0"/>
              <a:t>والقائم على النوع الاجتماعي</a:t>
            </a:r>
            <a:endParaRPr lang="en-US" sz="2100" dirty="0"/>
          </a:p>
          <a:p>
            <a:pPr marL="514350" lvl="0" indent="-514350" algn="r" rtl="1">
              <a:lnSpc>
                <a:spcPct val="100000"/>
              </a:lnSpc>
              <a:buFont typeface="+mj-lt"/>
              <a:buAutoNum type="arabicPeriod"/>
            </a:pPr>
            <a:r>
              <a:rPr lang="en-US" sz="2100" dirty="0" err="1"/>
              <a:t>إدراك</a:t>
            </a:r>
            <a:r>
              <a:rPr lang="en-US" sz="2100" dirty="0"/>
              <a:t> </a:t>
            </a:r>
            <a:r>
              <a:rPr lang="en-US" sz="2100" dirty="0" err="1"/>
              <a:t>مدى</a:t>
            </a:r>
            <a:r>
              <a:rPr lang="en-US" sz="2100" dirty="0"/>
              <a:t> </a:t>
            </a:r>
            <a:r>
              <a:rPr lang="en-US" sz="2100" dirty="0" err="1"/>
              <a:t>ارتباط</a:t>
            </a:r>
            <a:r>
              <a:rPr lang="en-US" sz="2100" dirty="0"/>
              <a:t> </a:t>
            </a:r>
            <a:r>
              <a:rPr lang="en-US" sz="2100" dirty="0" err="1"/>
              <a:t>العنف</a:t>
            </a:r>
            <a:r>
              <a:rPr lang="en-US" sz="2100" dirty="0"/>
              <a:t> </a:t>
            </a:r>
            <a:r>
              <a:rPr lang="en-US" sz="2100" dirty="0" err="1"/>
              <a:t>الجنسي</a:t>
            </a:r>
            <a:r>
              <a:rPr lang="en-US" sz="2100" dirty="0"/>
              <a:t> </a:t>
            </a:r>
            <a:r>
              <a:rPr lang="ar-SY" sz="2100" dirty="0"/>
              <a:t>والقائم على النوع الاجتماعي</a:t>
            </a:r>
            <a:r>
              <a:rPr lang="en-US" sz="2100" dirty="0"/>
              <a:t> </a:t>
            </a:r>
            <a:r>
              <a:rPr lang="en-US" sz="2100" dirty="0" err="1"/>
              <a:t>مع</a:t>
            </a:r>
            <a:r>
              <a:rPr lang="en-US" sz="2100" dirty="0"/>
              <a:t> </a:t>
            </a:r>
            <a:r>
              <a:rPr lang="en-US" sz="2100" dirty="0" err="1"/>
              <a:t>قضايا</a:t>
            </a:r>
            <a:r>
              <a:rPr lang="en-US" sz="2100" dirty="0"/>
              <a:t> </a:t>
            </a:r>
            <a:r>
              <a:rPr lang="en-US" sz="2100" dirty="0" err="1"/>
              <a:t>السلطة</a:t>
            </a:r>
            <a:r>
              <a:rPr lang="en-US" sz="2100" dirty="0"/>
              <a:t> </a:t>
            </a:r>
            <a:r>
              <a:rPr lang="en-US" sz="2100" dirty="0" err="1"/>
              <a:t>والموافقة</a:t>
            </a:r>
            <a:r>
              <a:rPr lang="en-US" sz="2100" dirty="0"/>
              <a:t>  </a:t>
            </a:r>
            <a:r>
              <a:rPr lang="en-US" sz="2100" dirty="0" err="1"/>
              <a:t>والعنف</a:t>
            </a:r>
            <a:r>
              <a:rPr lang="en-US" sz="2100" dirty="0"/>
              <a:t> </a:t>
            </a:r>
            <a:r>
              <a:rPr lang="en-US" sz="2100" dirty="0" err="1"/>
              <a:t>والأدوار</a:t>
            </a:r>
            <a:r>
              <a:rPr lang="en-US" sz="2100" dirty="0"/>
              <a:t> </a:t>
            </a:r>
            <a:r>
              <a:rPr lang="en-US" sz="2100" dirty="0" err="1"/>
              <a:t>الاجتماعية</a:t>
            </a:r>
            <a:r>
              <a:rPr lang="en-US" sz="2100" dirty="0"/>
              <a:t> </a:t>
            </a:r>
            <a:r>
              <a:rPr lang="en-US" sz="2100" dirty="0" err="1"/>
              <a:t>وحقوق</a:t>
            </a:r>
            <a:r>
              <a:rPr lang="en-US" sz="2100" dirty="0"/>
              <a:t> </a:t>
            </a:r>
            <a:r>
              <a:rPr lang="en-US" sz="2100" dirty="0" err="1"/>
              <a:t>الإنسان</a:t>
            </a:r>
            <a:r>
              <a:rPr lang="en-US" sz="2100" dirty="0"/>
              <a:t>. </a:t>
            </a:r>
          </a:p>
          <a:p>
            <a:pPr marL="514350" lvl="0" indent="-514350" algn="r" rtl="1">
              <a:lnSpc>
                <a:spcPct val="100000"/>
              </a:lnSpc>
              <a:buFont typeface="+mj-lt"/>
              <a:buAutoNum type="arabicPeriod"/>
            </a:pPr>
            <a:r>
              <a:rPr lang="en-US" sz="2100" dirty="0" err="1"/>
              <a:t>تحديد</a:t>
            </a:r>
            <a:r>
              <a:rPr lang="en-US" sz="2100" dirty="0"/>
              <a:t>  </a:t>
            </a:r>
            <a:r>
              <a:rPr lang="en-US" sz="2100" dirty="0" err="1"/>
              <a:t>أنواع</a:t>
            </a:r>
            <a:r>
              <a:rPr lang="en-US" sz="2100" dirty="0"/>
              <a:t> </a:t>
            </a:r>
            <a:r>
              <a:rPr lang="en-US" sz="2100" dirty="0" err="1"/>
              <a:t>العنف</a:t>
            </a:r>
            <a:r>
              <a:rPr lang="en-US" sz="2100" dirty="0"/>
              <a:t> </a:t>
            </a:r>
            <a:r>
              <a:rPr lang="en-US" sz="2100" dirty="0" err="1"/>
              <a:t>الجنسي</a:t>
            </a:r>
            <a:r>
              <a:rPr lang="en-US" sz="2100" dirty="0"/>
              <a:t> </a:t>
            </a:r>
            <a:r>
              <a:rPr lang="ar-SY" sz="2100" dirty="0"/>
              <a:t>والقائم على النوع الاجتماعي</a:t>
            </a:r>
            <a:r>
              <a:rPr lang="en-US" sz="2100" dirty="0"/>
              <a:t> </a:t>
            </a:r>
            <a:r>
              <a:rPr lang="en-US" sz="2100" dirty="0" err="1"/>
              <a:t>التي</a:t>
            </a:r>
            <a:r>
              <a:rPr lang="en-US" sz="2100" dirty="0"/>
              <a:t> </a:t>
            </a:r>
            <a:r>
              <a:rPr lang="en-US" sz="2100" dirty="0" err="1"/>
              <a:t>تحدث</a:t>
            </a:r>
            <a:r>
              <a:rPr lang="en-US" sz="2100" dirty="0"/>
              <a:t> </a:t>
            </a:r>
            <a:r>
              <a:rPr lang="en-US" sz="2100" dirty="0" err="1"/>
              <a:t>في</a:t>
            </a:r>
            <a:r>
              <a:rPr lang="en-US" sz="2100" dirty="0"/>
              <a:t> </a:t>
            </a:r>
            <a:r>
              <a:rPr lang="en-US" sz="2100" dirty="0" err="1"/>
              <a:t>سياقات</a:t>
            </a:r>
            <a:r>
              <a:rPr lang="en-US" sz="2100" dirty="0"/>
              <a:t> </a:t>
            </a:r>
            <a:r>
              <a:rPr lang="en-US" sz="2100" dirty="0" err="1"/>
              <a:t>مختلفة</a:t>
            </a:r>
            <a:endParaRPr lang="en-US" sz="2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434" y="1643062"/>
            <a:ext cx="3329940" cy="2217420"/>
          </a:xfrm>
          <a:prstGeom prst="rect">
            <a:avLst/>
          </a:prstGeom>
          <a:ln>
            <a:solidFill>
              <a:srgbClr val="203F6E"/>
            </a:solidFill>
          </a:ln>
        </p:spPr>
      </p:pic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 rtlCol="1">
            <a:normAutofit/>
          </a:bodyPr>
          <a:lstStyle/>
          <a:p>
            <a:pPr marL="0" indent="0" algn="r" rtl="1">
              <a:buNone/>
            </a:pPr>
            <a:r>
              <a:rPr lang="en-US" b="1" dirty="0" err="1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است</a:t>
            </a:r>
            <a:r>
              <a:rPr lang="ar-SA" b="1" dirty="0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ث</a:t>
            </a:r>
            <a:r>
              <a:rPr lang="en-US" b="1" dirty="0" err="1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ارة</a:t>
            </a:r>
            <a:r>
              <a:rPr lang="en-US" b="1" dirty="0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الأفكار</a:t>
            </a:r>
            <a:r>
              <a:rPr lang="en-US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الجماعية</a:t>
            </a:r>
            <a:endParaRPr lang="en-US" b="1" dirty="0">
              <a:solidFill>
                <a:srgbClr val="2C5697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 rtl="1">
              <a:spcBef>
                <a:spcPts val="1000"/>
              </a:spcBef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en-US" sz="3000" dirty="0" err="1">
                <a:latin typeface="Arial" pitchFamily="34" charset="0"/>
                <a:cs typeface="Arial" pitchFamily="34" charset="0"/>
              </a:rPr>
              <a:t>ما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هو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تعريفك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”للعنف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الجنسي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ar-SY" sz="3000" dirty="0">
                <a:latin typeface="Arial" pitchFamily="34" charset="0"/>
                <a:cs typeface="Arial" pitchFamily="34" charset="0"/>
              </a:rPr>
              <a:t>والقائم على النوع </a:t>
            </a:r>
            <a:r>
              <a:rPr lang="ar-SY" sz="3000" dirty="0" smtClean="0">
                <a:latin typeface="Arial" pitchFamily="34" charset="0"/>
                <a:cs typeface="Arial" pitchFamily="34" charset="0"/>
              </a:rPr>
              <a:t>الاجتماعي</a:t>
            </a:r>
            <a:r>
              <a:rPr lang="en-US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؟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العنف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الجنسي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ar-SY" dirty="0">
                <a:latin typeface="Arial" pitchFamily="34" charset="0"/>
                <a:cs typeface="Arial" pitchFamily="34" charset="0"/>
              </a:rPr>
              <a:t>والقائم على النوع الاجتماعي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 rtlCol="1">
            <a:normAutofit/>
          </a:bodyPr>
          <a:lstStyle/>
          <a:p>
            <a:pPr algn="r" rtl="1"/>
            <a:r>
              <a:rPr lang="en-US" sz="3000" b="1" dirty="0" err="1">
                <a:latin typeface="Arial" pitchFamily="34" charset="0"/>
                <a:cs typeface="Arial" pitchFamily="34" charset="0"/>
              </a:rPr>
              <a:t>العنف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الجسدي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العاطفي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الجنسي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b="1" dirty="0" err="1">
                <a:latin typeface="Arial" pitchFamily="34" charset="0"/>
                <a:cs typeface="Arial" pitchFamily="34" charset="0"/>
              </a:rPr>
              <a:t>موجه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إلى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شخص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ما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3000" b="1" dirty="0" err="1">
                <a:latin typeface="Arial" pitchFamily="34" charset="0"/>
                <a:cs typeface="Arial" pitchFamily="34" charset="0"/>
              </a:rPr>
              <a:t>بسبب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  <a:p>
            <a:pPr lvl="1" algn="r" rtl="1"/>
            <a:r>
              <a:rPr lang="en-US" sz="2800" b="1" dirty="0" err="1">
                <a:latin typeface="Arial" pitchFamily="34" charset="0"/>
                <a:cs typeface="Arial" pitchFamily="34" charset="0"/>
              </a:rPr>
              <a:t>جنسه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جنسها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 algn="r" rtl="1"/>
            <a:r>
              <a:rPr lang="en-US" b="1" dirty="0" err="1">
                <a:latin typeface="Arial" pitchFamily="34" charset="0"/>
                <a:cs typeface="Arial" pitchFamily="34" charset="0"/>
              </a:rPr>
              <a:t>أو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النوع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الجندري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 algn="r" rtl="1"/>
            <a:r>
              <a:rPr lang="en-US" dirty="0" err="1">
                <a:latin typeface="Arial" pitchFamily="34" charset="0"/>
                <a:cs typeface="Arial" pitchFamily="34" charset="0"/>
              </a:rPr>
              <a:t>التعبير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الهوية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الجندرية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تعريف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ar-SY" dirty="0" smtClean="0">
                <a:latin typeface="Arial" pitchFamily="34" charset="0"/>
                <a:cs typeface="Arial" pitchFamily="34" charset="0"/>
              </a:rPr>
              <a:t>العنف الجنسي والقائم على النوع الاجتماعي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 rtlCol="1">
            <a:normAutofit/>
          </a:bodyPr>
          <a:lstStyle/>
          <a:p>
            <a:pPr marL="0" indent="0" algn="r" rtl="1">
              <a:buNone/>
            </a:pPr>
            <a:r>
              <a:rPr lang="en-US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استشارة</a:t>
            </a:r>
            <a:r>
              <a:rPr lang="en-US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الأفكار</a:t>
            </a:r>
            <a:r>
              <a:rPr lang="en-US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الجماعية</a:t>
            </a:r>
            <a:endParaRPr lang="en-US" b="1" dirty="0">
              <a:solidFill>
                <a:srgbClr val="2C5697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US" b="1" dirty="0">
              <a:solidFill>
                <a:srgbClr val="2C5697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1000"/>
              </a:spcBef>
            </a:pPr>
            <a:r>
              <a:rPr lang="en-US" sz="3000" dirty="0" err="1">
                <a:latin typeface="Arial" pitchFamily="34" charset="0"/>
                <a:cs typeface="Arial" pitchFamily="34" charset="0"/>
              </a:rPr>
              <a:t>ما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هي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؟</a:t>
            </a:r>
          </a:p>
          <a:p>
            <a:pPr algn="r" rtl="1">
              <a:spcBef>
                <a:spcPts val="1000"/>
              </a:spcBef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ما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الذي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يعطي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الناس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dirty="0">
                <a:latin typeface="Arial" pitchFamily="34" charset="0"/>
                <a:cs typeface="Arial" pitchFamily="34" charset="0"/>
              </a:rPr>
              <a:t>؟</a:t>
            </a:r>
          </a:p>
          <a:p>
            <a:pPr algn="r" rtl="1">
              <a:spcBef>
                <a:spcPts val="1000"/>
              </a:spcBef>
            </a:pPr>
            <a:r>
              <a:rPr lang="en-US" sz="3000" dirty="0" err="1">
                <a:latin typeface="Arial" pitchFamily="34" charset="0"/>
                <a:cs typeface="Arial" pitchFamily="34" charset="0"/>
              </a:rPr>
              <a:t>ما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هي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المكانات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التي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لها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في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مجتمعك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؟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في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العالم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؟</a:t>
            </a:r>
          </a:p>
          <a:p>
            <a:pPr marL="0" indent="0" algn="r" rtl="1">
              <a:spcBef>
                <a:spcPts val="1000"/>
              </a:spcBef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1000"/>
              </a:spcBef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r" rtl="1"/>
            <a:r>
              <a:rPr lang="en-US" sz="4400" dirty="0" err="1">
                <a:latin typeface="Arial" pitchFamily="34" charset="0"/>
                <a:cs typeface="Arial" pitchFamily="34" charset="0"/>
              </a:rPr>
              <a:t>السلطة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 rtlCol="1">
            <a:normAutofit/>
          </a:bodyPr>
          <a:lstStyle/>
          <a:p>
            <a:pPr marL="512064" indent="-512064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هي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القدرة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ممارسة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التحكم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في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الحياة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عبر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اتخاذ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قرارات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مستنيرة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بدون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ضغوط</a:t>
            </a: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 marL="512064" indent="-512064" algn="r" rt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السلطة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تتعلق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بالخيار</a:t>
            </a:r>
          </a:p>
          <a:p>
            <a:pPr marL="912114" lvl="1" indent="-512064" algn="r" rtl="1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الذين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يتمتعون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بسلطة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أكبر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لديهم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خيارات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أكثر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912114" lvl="1" indent="-512064" algn="r" rtl="1"/>
            <a:r>
              <a:rPr lang="en-US" sz="2600" dirty="0" err="1">
                <a:latin typeface="Arial" pitchFamily="34" charset="0"/>
                <a:cs typeface="Arial" pitchFamily="34" charset="0"/>
              </a:rPr>
              <a:t>الناس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بدون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سلطة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لديهم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خيارات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أقل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512064" indent="-512064" algn="r" rtl="1"/>
            <a:r>
              <a:rPr lang="en-US" sz="2800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المتعلقة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بالتسلسل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الهرمي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المجتمعي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912114" lvl="1" indent="-512064" algn="r" rtl="1"/>
            <a:r>
              <a:rPr lang="en-US" dirty="0" err="1">
                <a:latin typeface="Arial" pitchFamily="34" charset="0"/>
                <a:cs typeface="Arial" pitchFamily="34" charset="0"/>
              </a:rPr>
              <a:t>الأدوار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الجندرية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عادة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تعطي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الرجل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سلطة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المرأة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912114" lvl="1" indent="-512064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السن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والدور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في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الأسرة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المجتمع</a:t>
            </a:r>
            <a:r>
              <a:rPr lang="en-US" dirty="0">
                <a:latin typeface="Arial" pitchFamily="34" charset="0"/>
                <a:cs typeface="Arial" pitchFamily="34" charset="0"/>
              </a:rPr>
              <a:t>،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والثروة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تؤثر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أيضًا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r"/>
            <a:r>
              <a:rPr lang="en-US" dirty="0" err="1">
                <a:latin typeface="Arial" pitchFamily="34" charset="0"/>
                <a:cs typeface="Arial" pitchFamily="34" charset="0"/>
              </a:rPr>
              <a:t>تعريف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43900" cy="4772660"/>
          </a:xfrm>
        </p:spPr>
        <p:txBody>
          <a:bodyPr rtlCol="1"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يمكن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يسيء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الناس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استخدام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لفرض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السيطرة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تنطوى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إساءة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استخدام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الحد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قدرة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الآخرين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اتخاذ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قرارات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حرة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إكراه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شخص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ما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التصرف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عكس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إرادته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العنف الجنسي والقائم على النوع الاجتماعي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هو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إساءة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استخدام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r>
              <a:rPr lang="en-US" dirty="0">
                <a:latin typeface="Arial" pitchFamily="34" charset="0"/>
                <a:cs typeface="Arial" pitchFamily="34" charset="0"/>
              </a:rPr>
              <a:t>،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سواء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كانت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حقيقية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مصطنعة</a:t>
            </a:r>
            <a:r>
              <a:rPr lang="en-US" dirty="0">
                <a:latin typeface="Arial" pitchFamily="34" charset="0"/>
                <a:cs typeface="Arial" pitchFamily="34" charset="0"/>
              </a:rPr>
              <a:t>،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يراها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الضحية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أنها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حقيقية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سوء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استخدام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السلطة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51149"/>
            <a:ext cx="8229600" cy="5406851"/>
          </a:xfrm>
        </p:spPr>
        <p:txBody>
          <a:bodyPr rtlCol="1">
            <a:noAutofit/>
          </a:bodyPr>
          <a:lstStyle/>
          <a:p>
            <a:pPr marL="0" indent="0" algn="r" rtl="1">
              <a:buNone/>
            </a:pPr>
            <a:r>
              <a:rPr lang="en-US" b="1" dirty="0" err="1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است</a:t>
            </a:r>
            <a:r>
              <a:rPr lang="ar-SA" b="1" dirty="0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ث</a:t>
            </a:r>
            <a:r>
              <a:rPr lang="en-US" b="1" dirty="0" err="1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ارة</a:t>
            </a:r>
            <a:r>
              <a:rPr lang="en-US" b="1" dirty="0" smtClean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الأفكار</a:t>
            </a:r>
            <a:r>
              <a:rPr lang="en-US" b="1" dirty="0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C5697"/>
                </a:solidFill>
                <a:latin typeface="Arial" pitchFamily="34" charset="0"/>
                <a:cs typeface="Arial" pitchFamily="34" charset="0"/>
              </a:rPr>
              <a:t>الجماعية</a:t>
            </a:r>
            <a:endParaRPr lang="en-US" b="1" dirty="0">
              <a:solidFill>
                <a:srgbClr val="2C5697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ما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هي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الموافقة</a:t>
            </a:r>
            <a:r>
              <a:rPr lang="en-US" dirty="0">
                <a:latin typeface="Arial" pitchFamily="34" charset="0"/>
                <a:cs typeface="Arial" pitchFamily="34" charset="0"/>
              </a:rPr>
              <a:t>؟</a:t>
            </a:r>
          </a:p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كيف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يتم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تقديم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الموافقة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؟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>
            <a:noAutofit/>
          </a:bodyPr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الموافقة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 rtlCol="1"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القدرة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على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إعطاء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الموافقة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المستنيرة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فهم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كافة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التبعات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المحتملة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للقرار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يتم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بحرية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r" rtl="1">
              <a:lnSpc>
                <a:spcPct val="10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دون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إكراه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r" rtl="1"/>
            <a:r>
              <a:rPr lang="en-US" dirty="0" err="1">
                <a:latin typeface="Arial" pitchFamily="34" charset="0"/>
                <a:cs typeface="Arial" pitchFamily="34" charset="0"/>
              </a:rPr>
              <a:t>تعريف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الموافقة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602</Words>
  <Application>Microsoft Office PowerPoint</Application>
  <PresentationFormat>On-screen Show (4:3)</PresentationFormat>
  <Paragraphs>113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GothamBook</vt:lpstr>
      <vt:lpstr>Office Theme</vt:lpstr>
      <vt:lpstr>PowerPoint Presentation</vt:lpstr>
      <vt:lpstr>الأهداف</vt:lpstr>
      <vt:lpstr>العنف الجنسي والقائم على النوع الاجتماعي</vt:lpstr>
      <vt:lpstr>تعريف العنف الجنسي والقائم على النوع الاجتماعي</vt:lpstr>
      <vt:lpstr>السلطة</vt:lpstr>
      <vt:lpstr>تعريف السلطة</vt:lpstr>
      <vt:lpstr>سوء استخدام السلطة</vt:lpstr>
      <vt:lpstr>الموافقة</vt:lpstr>
      <vt:lpstr>تعريف الموافقة</vt:lpstr>
      <vt:lpstr>العنف</vt:lpstr>
      <vt:lpstr>عناصر العنف الجنسي والقائم على النوع الاجتماعي</vt:lpstr>
      <vt:lpstr>العنف الجنسى والقائم على النوع الاجتماعى هو انتهاك لحقوق الانسان</vt:lpstr>
      <vt:lpstr>أنواع العنف الجنسي والقائم على النوع الاجتماعي</vt:lpstr>
      <vt:lpstr>أنواع العنف الجنسي والقائم على النوع الاجتماعي</vt:lpstr>
      <vt:lpstr>ملخص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Sarah Durham</dc:creator>
  <cp:lastModifiedBy>Bethany Orlikowski</cp:lastModifiedBy>
  <cp:revision>211</cp:revision>
  <dcterms:created xsi:type="dcterms:W3CDTF">2016-08-15T10:05:48Z</dcterms:created>
  <dcterms:modified xsi:type="dcterms:W3CDTF">2017-03-30T15:04:02Z</dcterms:modified>
</cp:coreProperties>
</file>