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8" r:id="rId2"/>
    <p:sldId id="333" r:id="rId3"/>
    <p:sldId id="348" r:id="rId4"/>
    <p:sldId id="341" r:id="rId5"/>
    <p:sldId id="347" r:id="rId6"/>
    <p:sldId id="346" r:id="rId7"/>
    <p:sldId id="343" r:id="rId8"/>
    <p:sldId id="344" r:id="rId9"/>
    <p:sldId id="345" r:id="rId10"/>
    <p:sldId id="349" r:id="rId11"/>
    <p:sldId id="350" r:id="rId12"/>
    <p:sldId id="351" r:id="rId13"/>
    <p:sldId id="352" r:id="rId14"/>
    <p:sldId id="353" r:id="rId15"/>
    <p:sldId id="311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2C5697"/>
    <a:srgbClr val="464646"/>
    <a:srgbClr val="E10267"/>
    <a:srgbClr val="203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9" autoAdjust="0"/>
    <p:restoredTop sz="88602" autoAdjust="0"/>
  </p:normalViewPr>
  <p:slideViewPr>
    <p:cSldViewPr snapToGrid="0" snapToObjects="1">
      <p:cViewPr varScale="1">
        <p:scale>
          <a:sx n="66" d="100"/>
          <a:sy n="66" d="100"/>
        </p:scale>
        <p:origin x="8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A5288-0FB4-9140-B1E1-EC75F160B15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F100B-849E-EC43-82FA-5DA0ED8EB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92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59BEB-9678-CF42-A541-10C099E0E52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18665-41FC-F14F-AE91-55B01599A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84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18665-41FC-F14F-AE91-55B01599AC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18665-41FC-F14F-AE91-55B01599AC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5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18665-41FC-F14F-AE91-55B01599AC7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5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18665-41FC-F14F-AE91-55B01599AC7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6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18665-41FC-F14F-AE91-55B01599AC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18665-41FC-F14F-AE91-55B01599AC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28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18665-41FC-F14F-AE91-55B01599AC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352800" y="2743200"/>
            <a:ext cx="5486400" cy="990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4400" b="1" dirty="0">
              <a:solidFill>
                <a:srgbClr val="2C5697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352800" y="3886200"/>
            <a:ext cx="5486400" cy="533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800" dirty="0">
              <a:solidFill>
                <a:srgbClr val="E10267"/>
              </a:solidFill>
              <a:latin typeface="GothamBook" pitchFamily="50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3386" y="6429742"/>
            <a:ext cx="1190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46A4BB-7A2A-444D-9306-DE68DB00A4AB}" type="slidenum">
              <a:rPr lang="en-US" sz="1100" smtClean="0">
                <a:solidFill>
                  <a:srgbClr val="FFFFFF"/>
                </a:solidFill>
              </a:rPr>
              <a:pPr algn="r"/>
              <a:t>‹#›</a:t>
            </a:fld>
            <a:endParaRPr lang="en-US" sz="1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80000"/>
              </a:lnSpc>
              <a:defRPr sz="3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3386" y="6429742"/>
            <a:ext cx="1190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46A4BB-7A2A-444D-9306-DE68DB00A4AB}" type="slidenum">
              <a:rPr lang="en-US" sz="1100" smtClean="0">
                <a:solidFill>
                  <a:srgbClr val="FFFFFF"/>
                </a:solidFill>
              </a:rPr>
              <a:pPr algn="r"/>
              <a:t>‹#›</a:t>
            </a:fld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1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hoto">
    <p:bg>
      <p:bgPr>
        <a:solidFill>
          <a:srgbClr val="203F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7813386" y="6429742"/>
            <a:ext cx="1190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46A4BB-7A2A-444D-9306-DE68DB00A4AB}" type="slidenum">
              <a:rPr lang="en-US" sz="1100" smtClean="0">
                <a:solidFill>
                  <a:srgbClr val="FFFFFF"/>
                </a:solidFill>
              </a:rPr>
              <a:pPr algn="r"/>
              <a:t>‹#›</a:t>
            </a:fld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2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_Photo">
    <p:bg>
      <p:bgPr>
        <a:solidFill>
          <a:srgbClr val="203F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0745"/>
            <a:ext cx="8229600" cy="5127452"/>
          </a:xfrm>
          <a:solidFill>
            <a:schemeClr val="tx1">
              <a:alpha val="80000"/>
            </a:schemeClr>
          </a:solidFill>
        </p:spPr>
        <p:txBody>
          <a:bodyPr lIns="457200" rIns="457200" anchor="ctr" anchorCtr="0"/>
          <a:lstStyle>
            <a:lvl1pPr>
              <a:defRPr>
                <a:solidFill>
                  <a:srgbClr val="2C5697"/>
                </a:solidFill>
              </a:defRPr>
            </a:lvl1pPr>
            <a:lvl2pPr>
              <a:defRPr>
                <a:solidFill>
                  <a:srgbClr val="2C5697"/>
                </a:solidFill>
              </a:defRPr>
            </a:lvl2pPr>
            <a:lvl3pPr>
              <a:defRPr>
                <a:solidFill>
                  <a:srgbClr val="2C5697"/>
                </a:solidFill>
              </a:defRPr>
            </a:lvl3pPr>
            <a:lvl4pPr>
              <a:defRPr>
                <a:solidFill>
                  <a:srgbClr val="2C5697"/>
                </a:solidFill>
              </a:defRPr>
            </a:lvl4pPr>
            <a:lvl5pPr>
              <a:defRPr>
                <a:solidFill>
                  <a:srgbClr val="2C56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813386" y="6429742"/>
            <a:ext cx="1190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46A4BB-7A2A-444D-9306-DE68DB00A4AB}" type="slidenum">
              <a:rPr lang="en-US" sz="1100" smtClean="0">
                <a:solidFill>
                  <a:srgbClr val="FFFFFF"/>
                </a:solidFill>
              </a:rPr>
              <a:pPr algn="r"/>
              <a:t>‹#›</a:t>
            </a:fld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059" y="2183279"/>
            <a:ext cx="5545791" cy="2474260"/>
          </a:xfrm>
        </p:spPr>
        <p:txBody>
          <a:bodyPr/>
          <a:lstStyle>
            <a:lvl1pPr>
              <a:defRPr>
                <a:solidFill>
                  <a:srgbClr val="E102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2071" y="6540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  <p:sldLayoutId id="214748365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ts val="1000"/>
        </a:spcBef>
        <a:buClr>
          <a:srgbClr val="E10267"/>
        </a:buClr>
        <a:buFont typeface="Arial"/>
        <a:buChar char="•"/>
        <a:defRPr lang="en-US" sz="3000" kern="1200" dirty="0" smtClean="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ts val="1000"/>
        </a:spcBef>
        <a:buClr>
          <a:srgbClr val="E10267"/>
        </a:buClr>
        <a:buFont typeface="Arial"/>
        <a:buChar char="–"/>
        <a:defRPr lang="en-US" sz="2800" kern="1200" dirty="0" smtClean="0">
          <a:solidFill>
            <a:srgbClr val="46464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ts val="1000"/>
        </a:spcBef>
        <a:buClr>
          <a:srgbClr val="E10267"/>
        </a:buClr>
        <a:buFont typeface="Arial"/>
        <a:buChar char="•"/>
        <a:defRPr lang="en-US" sz="2400" kern="1200" dirty="0" smtClean="0">
          <a:solidFill>
            <a:srgbClr val="46464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ts val="1000"/>
        </a:spcBef>
        <a:buClr>
          <a:srgbClr val="E10267"/>
        </a:buClr>
        <a:buFont typeface="Arial"/>
        <a:buChar char="–"/>
        <a:defRPr lang="en-US" sz="2000" kern="1200" dirty="0" smtClean="0">
          <a:solidFill>
            <a:srgbClr val="46464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ts val="1000"/>
        </a:spcBef>
        <a:buClr>
          <a:srgbClr val="E10267"/>
        </a:buClr>
        <a:buFont typeface="Arial"/>
        <a:buChar char="»"/>
        <a:defRPr lang="en-US" sz="2000" kern="1200" dirty="0">
          <a:solidFill>
            <a:srgbClr val="46464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164120" y="1828800"/>
            <a:ext cx="5689600" cy="3200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rgbClr val="E10267"/>
              </a:buClr>
              <a:buFont typeface="Arial"/>
              <a:buChar char="•"/>
              <a:defRPr lang="en-US" sz="30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rgbClr val="E10267"/>
              </a:buClr>
              <a:buFont typeface="Arial"/>
              <a:buChar char="–"/>
              <a:defRPr lang="en-US" sz="28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rgbClr val="E10267"/>
              </a:buClr>
              <a:buFont typeface="Arial"/>
              <a:buChar char="•"/>
              <a:defRPr lang="en-US" sz="24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rgbClr val="E10267"/>
              </a:buClr>
              <a:buFont typeface="Arial"/>
              <a:buChar char="–"/>
              <a:defRPr lang="en-US" sz="20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rgbClr val="E10267"/>
              </a:buClr>
              <a:buFont typeface="Arial"/>
              <a:buChar char="»"/>
              <a:defRPr lang="en-US" sz="2000" kern="1200" dirty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ClrTx/>
              <a:buFont typeface="Arial"/>
              <a:buNone/>
              <a:defRPr/>
            </a:pPr>
            <a:r>
              <a:rPr lang="en-US" sz="3600" b="1" dirty="0">
                <a:solidFill>
                  <a:srgbClr val="2C5697"/>
                </a:solidFill>
                <a:cs typeface="Arial"/>
              </a:rPr>
              <a:t>TRIPLE JEOPARDY: Protecting </a:t>
            </a:r>
          </a:p>
          <a:p>
            <a:pPr marL="0" indent="0" algn="ctr">
              <a:spcBef>
                <a:spcPct val="0"/>
              </a:spcBef>
              <a:buClrTx/>
              <a:buFont typeface="Arial"/>
              <a:buNone/>
              <a:defRPr/>
            </a:pPr>
            <a:r>
              <a:rPr lang="en-US" sz="3600" b="1" dirty="0">
                <a:solidFill>
                  <a:srgbClr val="2C5697"/>
                </a:solidFill>
                <a:cs typeface="Arial"/>
              </a:rPr>
              <a:t>At-Risk Refugee Survivors of Sexual and Gender-Based Violence</a:t>
            </a:r>
          </a:p>
          <a:p>
            <a:pPr marL="0" indent="0" algn="ctr">
              <a:spcBef>
                <a:spcPct val="0"/>
              </a:spcBef>
              <a:buClrTx/>
              <a:buFont typeface="Arial"/>
              <a:buNone/>
              <a:defRPr/>
            </a:pPr>
            <a:endParaRPr lang="en-US" sz="2400" b="1" dirty="0">
              <a:solidFill>
                <a:srgbClr val="E10267"/>
              </a:solidFill>
              <a:cs typeface="Arial"/>
            </a:endParaRPr>
          </a:p>
          <a:p>
            <a:pPr marL="0" indent="0" algn="ctr">
              <a:spcBef>
                <a:spcPct val="0"/>
              </a:spcBef>
              <a:buClrTx/>
              <a:buFont typeface="Arial"/>
              <a:buNone/>
              <a:defRPr/>
            </a:pPr>
            <a:r>
              <a:rPr lang="en-US" sz="2300" dirty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</a:rPr>
              <a:t>UNDERSTANDING SGBV </a:t>
            </a:r>
            <a:r>
              <a:rPr lang="en-US" sz="2300" dirty="0" smtClean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</a:rPr>
              <a:t>AGAINST REFUGEE </a:t>
            </a:r>
            <a:r>
              <a:rPr lang="en-US" sz="2300" dirty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</a:rPr>
              <a:t>MEN AND BOYS</a:t>
            </a:r>
          </a:p>
          <a:p>
            <a:pPr marL="0" indent="0" algn="ctr">
              <a:spcBef>
                <a:spcPct val="0"/>
              </a:spcBef>
              <a:buClrTx/>
              <a:buFont typeface="Arial"/>
              <a:buNone/>
              <a:defRPr/>
            </a:pPr>
            <a:endParaRPr lang="en-US" sz="2300" dirty="0">
              <a:solidFill>
                <a:srgbClr val="E10267"/>
              </a:solidFill>
              <a:uFill>
                <a:solidFill>
                  <a:srgbClr val="2C5697"/>
                </a:solidFill>
              </a:u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380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and Vulnerability During Displacement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656" y="2023753"/>
            <a:ext cx="4572000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66564" y="3306551"/>
            <a:ext cx="202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10267"/>
                </a:solidFill>
              </a:rPr>
              <a:t>Displacement</a:t>
            </a:r>
          </a:p>
          <a:p>
            <a:r>
              <a:rPr lang="en-US" sz="2400" b="1" dirty="0">
                <a:solidFill>
                  <a:srgbClr val="E10267"/>
                </a:solidFill>
              </a:rPr>
              <a:t>Phases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8626" y="2552718"/>
            <a:ext cx="2043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0267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When one has less power, fewer choices are available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552718"/>
            <a:ext cx="23957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0267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Power</a:t>
            </a:r>
            <a:r>
              <a:rPr lang="en-US" sz="2600" dirty="0">
                <a:solidFill>
                  <a:schemeClr val="bg1"/>
                </a:solidFill>
              </a:rPr>
              <a:t> – ability, skill or capacity to make decisions and take action</a:t>
            </a:r>
          </a:p>
        </p:txBody>
      </p:sp>
    </p:spTree>
    <p:extLst>
      <p:ext uri="{BB962C8B-B14F-4D97-AF65-F5344CB8AC3E}">
        <p14:creationId xmlns:p14="http://schemas.microsoft.com/office/powerpoint/2010/main" val="124177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</a:t>
            </a:r>
            <a:r>
              <a:rPr lang="en-US" dirty="0" smtClean="0"/>
              <a:t>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SGBV </a:t>
            </a:r>
            <a:r>
              <a:rPr lang="en-US" dirty="0"/>
              <a:t>against men &amp; boy refugees is caused </a:t>
            </a:r>
            <a:r>
              <a:rPr lang="en-US" dirty="0" smtClean="0"/>
              <a:t>by </a:t>
            </a:r>
            <a:endParaRPr lang="en-ZA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 need </a:t>
            </a:r>
            <a:r>
              <a:rPr lang="en-US" dirty="0"/>
              <a:t>by some men to</a:t>
            </a:r>
            <a:r>
              <a:rPr lang="en-US" dirty="0" smtClean="0"/>
              <a:t> dominate others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Its use as a weapon </a:t>
            </a:r>
            <a:r>
              <a:rPr lang="en-US" dirty="0"/>
              <a:t>of </a:t>
            </a:r>
            <a:r>
              <a:rPr lang="en-US" dirty="0" smtClean="0"/>
              <a:t>war, to reduce </a:t>
            </a:r>
            <a:r>
              <a:rPr lang="en-US" dirty="0"/>
              <a:t>resistance </a:t>
            </a:r>
            <a:r>
              <a:rPr lang="en-US" dirty="0" smtClean="0"/>
              <a:t>and destroy the enemy community’s </a:t>
            </a:r>
            <a:r>
              <a:rPr lang="en-US" dirty="0"/>
              <a:t>social </a:t>
            </a:r>
            <a:r>
              <a:rPr lang="en-US" dirty="0" smtClean="0"/>
              <a:t>fabric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 multiple marginalization of some males (refugees</a:t>
            </a:r>
            <a:r>
              <a:rPr lang="en-US" dirty="0"/>
              <a:t>, </a:t>
            </a:r>
            <a:r>
              <a:rPr lang="en-US" dirty="0" smtClean="0"/>
              <a:t>older people, youth, people with disabilities) causing </a:t>
            </a:r>
            <a:r>
              <a:rPr lang="en-US" dirty="0"/>
              <a:t>a collapse in social protection</a:t>
            </a:r>
            <a:r>
              <a:rPr lang="en-US" dirty="0" smtClean="0"/>
              <a:t> and a search </a:t>
            </a:r>
            <a:r>
              <a:rPr lang="en-US" dirty="0"/>
              <a:t>for </a:t>
            </a:r>
            <a:r>
              <a:rPr lang="en-US" dirty="0" smtClean="0"/>
              <a:t>economic survival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0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457200" y="1463040"/>
            <a:ext cx="8229600" cy="47980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Factors that contribute to SGBV against men and boy refugees </a:t>
            </a:r>
            <a:r>
              <a:rPr lang="en-US" sz="3600" dirty="0" smtClean="0"/>
              <a:t>include</a:t>
            </a:r>
            <a:endParaRPr lang="en-US" sz="3600" dirty="0"/>
          </a:p>
          <a:p>
            <a:pPr marL="512064" indent="-512064"/>
            <a:r>
              <a:rPr lang="en-US" dirty="0"/>
              <a:t>Violent conflict and </a:t>
            </a:r>
            <a:r>
              <a:rPr lang="en-US" dirty="0" smtClean="0"/>
              <a:t>instability </a:t>
            </a:r>
            <a:r>
              <a:rPr lang="en-US" dirty="0"/>
              <a:t>in the country of origin or </a:t>
            </a:r>
            <a:r>
              <a:rPr lang="en-US" dirty="0" smtClean="0"/>
              <a:t>asylum</a:t>
            </a:r>
            <a:endParaRPr lang="en-US" dirty="0"/>
          </a:p>
          <a:p>
            <a:pPr marL="512064" indent="-512064"/>
            <a:r>
              <a:rPr lang="en-US" dirty="0"/>
              <a:t>Entrenched xenophobia and </a:t>
            </a:r>
            <a:r>
              <a:rPr lang="en-US" dirty="0" smtClean="0"/>
              <a:t>discrimination</a:t>
            </a:r>
            <a:endParaRPr lang="en-US" dirty="0"/>
          </a:p>
          <a:p>
            <a:pPr marL="512064" indent="-512064"/>
            <a:r>
              <a:rPr lang="en-US" sz="3000" dirty="0"/>
              <a:t>Ineffective legal systems and </a:t>
            </a:r>
            <a:r>
              <a:rPr lang="en-US" dirty="0"/>
              <a:t>lack of protective laws on SGBV against men and </a:t>
            </a:r>
            <a:r>
              <a:rPr lang="en-US" dirty="0" smtClean="0"/>
              <a:t>boys</a:t>
            </a:r>
            <a:endParaRPr lang="en-US" sz="3000" dirty="0"/>
          </a:p>
          <a:p>
            <a:pPr marL="512064" indent="-512064"/>
            <a:r>
              <a:rPr lang="en-US" dirty="0"/>
              <a:t>Lack of humanitarian </a:t>
            </a:r>
            <a:r>
              <a:rPr lang="en-US" dirty="0" smtClean="0"/>
              <a:t>assistance </a:t>
            </a:r>
            <a:r>
              <a:rPr lang="en-US" dirty="0"/>
              <a:t>and </a:t>
            </a:r>
            <a:r>
              <a:rPr lang="en-US" dirty="0" smtClean="0"/>
              <a:t>attention </a:t>
            </a:r>
            <a:r>
              <a:rPr lang="en-US" dirty="0"/>
              <a:t>to men and boys as survivors of </a:t>
            </a:r>
            <a:r>
              <a:rPr lang="en-US" dirty="0" smtClean="0"/>
              <a:t>SGBV</a:t>
            </a:r>
            <a:endParaRPr lang="en-US" dirty="0"/>
          </a:p>
          <a:p>
            <a:pPr marL="512064" indent="-512064"/>
            <a:r>
              <a:rPr lang="en-US" dirty="0"/>
              <a:t>Challenges to gender roles during forced </a:t>
            </a:r>
            <a:r>
              <a:rPr lang="en-US" dirty="0" smtClean="0"/>
              <a:t>migration</a:t>
            </a:r>
            <a:endParaRPr lang="en-US" dirty="0"/>
          </a:p>
          <a:p>
            <a:pPr marL="512064" indent="-512064"/>
            <a:r>
              <a:rPr lang="en-US" dirty="0" smtClean="0"/>
              <a:t>Poverty and lack </a:t>
            </a:r>
            <a:r>
              <a:rPr lang="en-US" dirty="0"/>
              <a:t>of </a:t>
            </a:r>
            <a:r>
              <a:rPr lang="en-US" dirty="0" smtClean="0"/>
              <a:t>employment</a:t>
            </a:r>
            <a:endParaRPr lang="en-US" dirty="0"/>
          </a:p>
          <a:p>
            <a:pPr marL="512064" indent="-512064"/>
            <a:r>
              <a:rPr lang="en-US" dirty="0"/>
              <a:t>Criminalization of same-sex </a:t>
            </a:r>
            <a:r>
              <a:rPr lang="en-US" dirty="0" smtClean="0"/>
              <a:t>acts</a:t>
            </a:r>
            <a:endParaRPr lang="en-ZA" dirty="0"/>
          </a:p>
          <a:p>
            <a:pPr marL="512064" indent="-512064"/>
            <a:endParaRPr lang="en-US" dirty="0"/>
          </a:p>
          <a:p>
            <a:pPr marL="512064" indent="-51206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Contributing Factors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63041"/>
            <a:ext cx="8343900" cy="477266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Unaccompanied </a:t>
            </a:r>
            <a:r>
              <a:rPr lang="en-US" dirty="0"/>
              <a:t>minors are often </a:t>
            </a:r>
            <a:r>
              <a:rPr lang="en-US" dirty="0" smtClean="0"/>
              <a:t>without </a:t>
            </a:r>
            <a:r>
              <a:rPr lang="en-US" dirty="0"/>
              <a:t>social network support and may form dependent relations </a:t>
            </a:r>
            <a:r>
              <a:rPr lang="en-US" dirty="0" smtClean="0"/>
              <a:t>that are risky</a:t>
            </a:r>
            <a:endParaRPr lang="en-US" dirty="0"/>
          </a:p>
          <a:p>
            <a:pPr lvl="0"/>
            <a:r>
              <a:rPr lang="en-US" dirty="0"/>
              <a:t>Forced migration may change hierarchical roles within the </a:t>
            </a:r>
            <a:r>
              <a:rPr lang="en-US" dirty="0" smtClean="0"/>
              <a:t>family, </a:t>
            </a:r>
            <a:r>
              <a:rPr lang="en-US" dirty="0"/>
              <a:t>leading boys to seek their own ways of adaptation in the new country of asylum or </a:t>
            </a:r>
            <a:r>
              <a:rPr lang="en-US" dirty="0" smtClean="0"/>
              <a:t>resettlement</a:t>
            </a:r>
            <a:endParaRPr lang="en-US" dirty="0"/>
          </a:p>
          <a:p>
            <a:pPr lvl="0"/>
            <a:r>
              <a:rPr lang="en-US" dirty="0"/>
              <a:t>Lack of social and financial support </a:t>
            </a:r>
            <a:r>
              <a:rPr lang="en-US" dirty="0" smtClean="0"/>
              <a:t>and </a:t>
            </a:r>
            <a:r>
              <a:rPr lang="en-US" dirty="0"/>
              <a:t>adult protection </a:t>
            </a:r>
            <a:r>
              <a:rPr lang="en-US" dirty="0" smtClean="0"/>
              <a:t>may </a:t>
            </a:r>
            <a:r>
              <a:rPr lang="en-US" dirty="0"/>
              <a:t>lead to engagement in survival sex or </a:t>
            </a:r>
            <a:r>
              <a:rPr lang="en-US" dirty="0" smtClean="0"/>
              <a:t>the risk </a:t>
            </a:r>
            <a:r>
              <a:rPr lang="en-US" dirty="0"/>
              <a:t>of being </a:t>
            </a:r>
            <a:r>
              <a:rPr lang="en-US" dirty="0" smtClean="0"/>
              <a:t>trafficked</a:t>
            </a:r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Forced</a:t>
            </a:r>
            <a:r>
              <a:rPr lang="en-US" sz="3400" dirty="0" smtClean="0"/>
              <a:t> Displacement and </a:t>
            </a:r>
            <a:r>
              <a:rPr lang="en-US" sz="3400" dirty="0"/>
              <a:t>SGBV </a:t>
            </a:r>
            <a:r>
              <a:rPr lang="en-US" sz="3400" dirty="0" smtClean="0"/>
              <a:t>Risks </a:t>
            </a:r>
            <a:r>
              <a:rPr lang="en-US" sz="3400" dirty="0"/>
              <a:t>for </a:t>
            </a:r>
            <a:r>
              <a:rPr lang="en-US" sz="3400" dirty="0" smtClean="0"/>
              <a:t>Boys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3462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64536"/>
            <a:ext cx="8229600" cy="5406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C5697"/>
                </a:solidFill>
              </a:rPr>
              <a:t>Group Activity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 which phase of the forced migration cycle did the person experience SGBV?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kind of SGBV did he </a:t>
            </a:r>
            <a:r>
              <a:rPr lang="en-US" dirty="0" smtClean="0"/>
              <a:t>experience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were the perpetrators?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were the root causes and contributing factors that enabled the acts of SGBV?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assisted the survivors?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Four Case Studies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376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82700"/>
            <a:ext cx="8229600" cy="49403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Like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SGBV against women and girls, SGBV against men and boys targets a survivor’s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gender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SGBV against men and boys leads to stigmatization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and social exclusion that affects survivors, families and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communities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ZA" sz="2400" dirty="0"/>
              <a:t>SGBV against men and boys is </a:t>
            </a:r>
            <a:r>
              <a:rPr lang="en-ZA" sz="2400" dirty="0" smtClean="0"/>
              <a:t>common, </a:t>
            </a:r>
            <a:r>
              <a:rPr lang="en-ZA" sz="2400" dirty="0"/>
              <a:t>although rarely </a:t>
            </a:r>
            <a:r>
              <a:rPr lang="en-ZA" sz="2400" dirty="0" smtClean="0"/>
              <a:t>reported due to fear of disclosure and lack of understanding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2400" dirty="0" smtClean="0"/>
              <a:t>Power differentials </a:t>
            </a:r>
            <a:r>
              <a:rPr lang="en-ZA" sz="2400" dirty="0"/>
              <a:t>between adults and children</a:t>
            </a:r>
            <a:r>
              <a:rPr lang="en-ZA" sz="2400" dirty="0" smtClean="0"/>
              <a:t> make boys vulnerable </a:t>
            </a:r>
            <a:r>
              <a:rPr lang="en-ZA" sz="2400" dirty="0"/>
              <a:t>to</a:t>
            </a:r>
            <a:r>
              <a:rPr lang="en-ZA" sz="2400" dirty="0" smtClean="0"/>
              <a:t> SGBV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Male refugees experience SGBV in all phases of migration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Lack of family protection and poverty make refugee boys vulnerable to abuse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Outreach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to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survivors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family members,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community and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service providers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can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increase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identification of and support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refugee male survivors</a:t>
            </a:r>
            <a:endParaRPr lang="en-US" sz="2400" dirty="0" smtClean="0"/>
          </a:p>
          <a:p>
            <a:endParaRPr lang="en-ZA" sz="1200" dirty="0"/>
          </a:p>
          <a:p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955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184" y="2185659"/>
            <a:ext cx="5545791" cy="2474260"/>
          </a:xfrm>
        </p:spPr>
        <p:txBody>
          <a:bodyPr>
            <a:normAutofit/>
          </a:bodyPr>
          <a:lstStyle/>
          <a:p>
            <a:pPr algn="r"/>
            <a:endParaRPr lang="en-US" sz="7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02234" cy="11176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05250" y="1463040"/>
            <a:ext cx="4810124" cy="4794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By the end of the session, participants </a:t>
            </a:r>
            <a:r>
              <a:rPr lang="en-US" sz="2800" dirty="0" smtClean="0"/>
              <a:t>will </a:t>
            </a:r>
            <a:r>
              <a:rPr lang="en-US" sz="2800" dirty="0" smtClean="0"/>
              <a:t>understand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dynamics </a:t>
            </a:r>
            <a:r>
              <a:rPr lang="en-US" sz="2800" dirty="0" smtClean="0"/>
              <a:t>and </a:t>
            </a:r>
            <a:r>
              <a:rPr lang="en-US" sz="2800" b="1" dirty="0" smtClean="0"/>
              <a:t>scope </a:t>
            </a:r>
            <a:r>
              <a:rPr lang="en-US" sz="2800" dirty="0" smtClean="0"/>
              <a:t>of </a:t>
            </a:r>
            <a:r>
              <a:rPr lang="en-US" sz="2800" dirty="0"/>
              <a:t>SGBV</a:t>
            </a:r>
            <a:r>
              <a:rPr lang="en-US" sz="2800" dirty="0" smtClean="0"/>
              <a:t> against men </a:t>
            </a:r>
            <a:r>
              <a:rPr lang="en-US" sz="2800" dirty="0"/>
              <a:t>and boys</a:t>
            </a:r>
            <a:endParaRPr lang="en-US" sz="2800" dirty="0" smtClean="0"/>
          </a:p>
          <a:p>
            <a:r>
              <a:rPr lang="en-US" sz="2800" b="1" dirty="0" smtClean="0"/>
              <a:t>Root causes </a:t>
            </a:r>
            <a:r>
              <a:rPr lang="en-US" sz="2800" dirty="0" smtClean="0"/>
              <a:t>and </a:t>
            </a:r>
            <a:r>
              <a:rPr lang="en-US" sz="2800" b="1" dirty="0" smtClean="0"/>
              <a:t>contributing factors</a:t>
            </a:r>
            <a:r>
              <a:rPr lang="en-US" sz="2800" dirty="0" smtClean="0"/>
              <a:t> that increase the vulnerability of refugee men and boys to SGBV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forms </a:t>
            </a:r>
            <a:r>
              <a:rPr lang="en-US" sz="2800" dirty="0" smtClean="0"/>
              <a:t>and </a:t>
            </a:r>
            <a:r>
              <a:rPr lang="en-US" sz="2800" b="1" dirty="0" smtClean="0"/>
              <a:t>perpetrators </a:t>
            </a:r>
            <a:r>
              <a:rPr lang="en-US" sz="2800" dirty="0" smtClean="0"/>
              <a:t>of SGBV against refugee men and boys during migration</a:t>
            </a:r>
          </a:p>
          <a:p>
            <a:pPr marL="514350" indent="-514350">
              <a:buFont typeface="+mj-lt"/>
              <a:buAutoNum type="arabicPeriod"/>
            </a:pPr>
            <a:endParaRPr lang="en-ZA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3040"/>
            <a:ext cx="3194957" cy="2129971"/>
          </a:xfrm>
          <a:prstGeom prst="rect">
            <a:avLst/>
          </a:prstGeom>
          <a:ln>
            <a:solidFill>
              <a:srgbClr val="203F6E"/>
            </a:solidFill>
          </a:ln>
        </p:spPr>
      </p:pic>
    </p:spTree>
    <p:extLst>
      <p:ext uri="{BB962C8B-B14F-4D97-AF65-F5344CB8AC3E}">
        <p14:creationId xmlns:p14="http://schemas.microsoft.com/office/powerpoint/2010/main" val="423299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 from a Male Survivor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i="1" dirty="0" smtClean="0"/>
              <a:t>‘I </a:t>
            </a:r>
            <a:r>
              <a:rPr lang="en-US" sz="3600" i="1" dirty="0"/>
              <a:t>was too embarrassed to tell </a:t>
            </a:r>
            <a:r>
              <a:rPr lang="en-US" sz="3600" i="1" dirty="0" smtClean="0"/>
              <a:t>[</a:t>
            </a:r>
            <a:r>
              <a:rPr lang="en-US" sz="3600" i="1" dirty="0"/>
              <a:t>the police]. The police might have thought that I was gay and I am not, and what would they say? You know, I am a man. How can I explain that some men held me down and raped me? How come I could not protect myself and I am a man</a:t>
            </a:r>
            <a:r>
              <a:rPr lang="en-US" sz="3600" i="1" dirty="0" smtClean="0"/>
              <a:t>!’</a:t>
            </a:r>
            <a:endParaRPr lang="en-US" sz="3600" i="1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Male SGBV Survivor, Johannesburg</a:t>
            </a:r>
            <a:r>
              <a:rPr lang="en-US" dirty="0"/>
              <a:t>, </a:t>
            </a:r>
            <a:r>
              <a:rPr lang="en-US" dirty="0" smtClean="0"/>
              <a:t>South Africa</a:t>
            </a:r>
            <a:r>
              <a:rPr lang="en-US" dirty="0"/>
              <a:t>, 20 February 2014.</a:t>
            </a:r>
          </a:p>
        </p:txBody>
      </p:sp>
    </p:spTree>
    <p:extLst>
      <p:ext uri="{BB962C8B-B14F-4D97-AF65-F5344CB8AC3E}">
        <p14:creationId xmlns:p14="http://schemas.microsoft.com/office/powerpoint/2010/main" val="82667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39755"/>
            <a:ext cx="9144000" cy="469181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Men and </a:t>
            </a:r>
            <a:r>
              <a:rPr lang="en-Z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boys </a:t>
            </a:r>
            <a:r>
              <a:rPr lang="en-Z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face many forms of SGBV consisting of physical, emotional and sexual violence at a higher rate than is often </a:t>
            </a:r>
            <a:r>
              <a:rPr lang="en-Z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presumed</a:t>
            </a:r>
            <a:endParaRPr lang="en-ZA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Z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The majority of perpetrators of SGBV against men are other men, but women can </a:t>
            </a:r>
            <a:r>
              <a:rPr lang="en-Z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 </a:t>
            </a:r>
            <a:r>
              <a:rPr lang="en-Z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perpetrators as </a:t>
            </a:r>
            <a:r>
              <a:rPr lang="en-Z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well</a:t>
            </a:r>
            <a:endParaRPr lang="en-ZA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Z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SGBV against men is used as weapon of war, which means more cases of SGBV are likely to appear among refugees, soldiers and </a:t>
            </a:r>
            <a:r>
              <a:rPr lang="en-Z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ex-combatants</a:t>
            </a:r>
            <a:endParaRPr lang="en-ZA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Greater exposure to SGBV is reported among men with disabilities, prisoners or detainees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SGBV </a:t>
            </a:r>
            <a:r>
              <a:rPr lang="en-Z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against males is hidden, underreported due to shame, stigma, fear of retaliation by perpetrators, lack of acknowledgment and response services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Women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often struggle to process or effectively respond when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they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learn of SGBV against male family members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SGBV </a:t>
            </a:r>
            <a:r>
              <a:rPr lang="en-ZA" dirty="0"/>
              <a:t>A</a:t>
            </a:r>
            <a:r>
              <a:rPr lang="en-ZA" dirty="0" smtClean="0"/>
              <a:t>gainst </a:t>
            </a:r>
            <a:r>
              <a:rPr lang="en-ZA" dirty="0"/>
              <a:t>Men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2476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SGBV </a:t>
            </a:r>
            <a:r>
              <a:rPr lang="en-US" dirty="0"/>
              <a:t>A</a:t>
            </a:r>
            <a:r>
              <a:rPr lang="en-US" dirty="0" smtClean="0"/>
              <a:t>gainst </a:t>
            </a:r>
            <a:r>
              <a:rPr lang="en-US" dirty="0"/>
              <a:t>Boys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43" y="1274354"/>
            <a:ext cx="8229600" cy="496965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Limited resources and support pressures </a:t>
            </a: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male refugees, especially 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boys, to engage in survival sex with other men to secure their basic </a:t>
            </a: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needs</a:t>
            </a:r>
            <a:endParaRPr lang="en-US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 countries where same-sex relations are criminalized, such relations may be accompanied by violence due to a fear of </a:t>
            </a: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exposure</a:t>
            </a:r>
            <a:endParaRPr lang="en-US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Many of the perpetrators of SGBV against refugee boys are known to them, </a:t>
            </a: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including family 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members, neighbors, teachers or community </a:t>
            </a: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leaders</a:t>
            </a:r>
            <a:endParaRPr lang="en-US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Employers perpetrate SGBV against boys who work in local households outside refugee camps or traffic them to work in foreign </a:t>
            </a: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cities</a:t>
            </a:r>
            <a:endParaRPr lang="en-US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7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Types of SGBV against Men and Boys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366" y="1275940"/>
            <a:ext cx="41884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Sexual Violence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E10267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Rape </a:t>
            </a:r>
            <a:r>
              <a:rPr lang="en-US" sz="2400" dirty="0">
                <a:solidFill>
                  <a:schemeClr val="bg1"/>
                </a:solidFill>
              </a:rPr>
              <a:t>and gang rape </a:t>
            </a:r>
            <a:r>
              <a:rPr lang="en-US" sz="2400" dirty="0" smtClean="0">
                <a:solidFill>
                  <a:schemeClr val="bg1"/>
                </a:solidFill>
              </a:rPr>
              <a:t>(including </a:t>
            </a:r>
            <a:r>
              <a:rPr lang="en-US" sz="2400" dirty="0">
                <a:solidFill>
                  <a:schemeClr val="bg1"/>
                </a:solidFill>
              </a:rPr>
              <a:t>being forced to rape others)</a:t>
            </a:r>
          </a:p>
          <a:p>
            <a:pPr marL="342900" indent="-342900">
              <a:buClr>
                <a:srgbClr val="E10267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Insertion </a:t>
            </a:r>
            <a:r>
              <a:rPr lang="en-US" sz="2400" dirty="0">
                <a:solidFill>
                  <a:schemeClr val="bg1"/>
                </a:solidFill>
              </a:rPr>
              <a:t>of objects into body orifices</a:t>
            </a:r>
          </a:p>
          <a:p>
            <a:pPr marL="342900" indent="-342900">
              <a:buClr>
                <a:srgbClr val="E10267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Genital torture/castration</a:t>
            </a:r>
          </a:p>
          <a:p>
            <a:pPr marL="342900" indent="-342900">
              <a:buClr>
                <a:srgbClr val="E10267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Sexual humiliation</a:t>
            </a:r>
          </a:p>
          <a:p>
            <a:pPr marL="342900" indent="-342900">
              <a:buClr>
                <a:srgbClr val="E10267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Forced nudity</a:t>
            </a:r>
          </a:p>
          <a:p>
            <a:pPr marL="342900" indent="-342900">
              <a:buClr>
                <a:srgbClr val="E10267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Sexual slavery</a:t>
            </a:r>
          </a:p>
          <a:p>
            <a:pPr marL="342900" indent="-342900">
              <a:buClr>
                <a:srgbClr val="E10267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Sexual trafficking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5795" y="1296277"/>
            <a:ext cx="4189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Gender-Based Violence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E10267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Killing </a:t>
            </a:r>
            <a:r>
              <a:rPr lang="en-US" sz="2400" dirty="0">
                <a:solidFill>
                  <a:schemeClr val="bg1"/>
                </a:solidFill>
              </a:rPr>
              <a:t>of men and boys</a:t>
            </a:r>
          </a:p>
          <a:p>
            <a:pPr marL="342900" indent="-342900">
              <a:buClr>
                <a:srgbClr val="E10267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Forced army or militia conscription</a:t>
            </a:r>
          </a:p>
          <a:p>
            <a:pPr marL="342900" indent="-342900">
              <a:buClr>
                <a:srgbClr val="E10267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Forced marriage</a:t>
            </a:r>
          </a:p>
          <a:p>
            <a:pPr marL="342900" indent="-342900">
              <a:buClr>
                <a:srgbClr val="E10267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Forced </a:t>
            </a:r>
            <a:r>
              <a:rPr lang="en-US" sz="2400" dirty="0" smtClean="0">
                <a:solidFill>
                  <a:schemeClr val="bg1"/>
                </a:solidFill>
              </a:rPr>
              <a:t>circumcision</a:t>
            </a:r>
          </a:p>
          <a:p>
            <a:pPr marL="342900" indent="-342900">
              <a:buClr>
                <a:srgbClr val="E10267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Domestic </a:t>
            </a:r>
            <a:r>
              <a:rPr lang="en-US" sz="2400" dirty="0">
                <a:solidFill>
                  <a:schemeClr val="bg1"/>
                </a:solidFill>
              </a:rPr>
              <a:t>violence – physical and emotional</a:t>
            </a:r>
          </a:p>
        </p:txBody>
      </p:sp>
    </p:spTree>
    <p:extLst>
      <p:ext uri="{BB962C8B-B14F-4D97-AF65-F5344CB8AC3E}">
        <p14:creationId xmlns:p14="http://schemas.microsoft.com/office/powerpoint/2010/main" val="164094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Myth or Fact?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84" y="1463040"/>
            <a:ext cx="8526484" cy="46646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2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Explain </a:t>
            </a:r>
            <a:r>
              <a:rPr lang="en-ZA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if the </a:t>
            </a:r>
            <a:r>
              <a:rPr lang="en-ZA" sz="2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following statements are myth or </a:t>
            </a:r>
            <a:r>
              <a:rPr lang="en-ZA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fact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ZA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Sexual abuse of men and boys is carried out by homosexual men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ZA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Males who were sexually abused by males will become gay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ZA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Men and boys can experience erections or ejaculation/orgasm during rape without their willing participation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ZA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Women can be perpetrators of sexual and gender-based violence against males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ZA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3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Stigma and Marginalization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005"/>
            <a:ext cx="8229600" cy="50993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3200" dirty="0"/>
              <a:t>Societal myths, gender-related stigma and misconceived assumptions about men and boys make it hard for them disclose SGBV and seek </a:t>
            </a:r>
            <a:r>
              <a:rPr lang="en-ZA" sz="3200" dirty="0" smtClean="0"/>
              <a:t>help</a:t>
            </a:r>
            <a:endParaRPr lang="en-ZA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3200" dirty="0"/>
              <a:t>These misperceptions add to the lack of knowledge and lack of  appropriate response and outreach to male survivors of </a:t>
            </a:r>
            <a:r>
              <a:rPr lang="en-ZA" sz="3200" dirty="0" smtClean="0"/>
              <a:t>SGBV</a:t>
            </a:r>
            <a:endParaRPr lang="en-ZA" sz="32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ZA" sz="3000" dirty="0"/>
              <a:t>This affects service organizations and family members, including wives and mothers of male survivors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3200" dirty="0"/>
              <a:t>Survivors experience a sense of betrayal and lack of </a:t>
            </a:r>
            <a:r>
              <a:rPr lang="en-ZA" sz="3200" dirty="0" smtClean="0"/>
              <a:t>compassion</a:t>
            </a:r>
            <a:endParaRPr lang="en-ZA" sz="32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109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Scope of the Problem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C5697"/>
                </a:solidFill>
              </a:rPr>
              <a:t>Group </a:t>
            </a:r>
            <a:r>
              <a:rPr lang="en-US" b="1" dirty="0" smtClean="0">
                <a:solidFill>
                  <a:srgbClr val="2C5697"/>
                </a:solidFill>
              </a:rPr>
              <a:t>Brainstorming</a:t>
            </a:r>
          </a:p>
          <a:p>
            <a:pPr marL="0" indent="0">
              <a:buNone/>
            </a:pPr>
            <a:endParaRPr lang="en-US" b="1" dirty="0">
              <a:solidFill>
                <a:srgbClr val="2C56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dirty="0" smtClean="0"/>
              <a:t>How </a:t>
            </a:r>
            <a:r>
              <a:rPr lang="en-ZA" dirty="0"/>
              <a:t>many cases of SGBV </a:t>
            </a:r>
            <a:r>
              <a:rPr lang="en-ZA" dirty="0" smtClean="0"/>
              <a:t>against </a:t>
            </a:r>
            <a:r>
              <a:rPr lang="en-ZA" dirty="0"/>
              <a:t>refugee men and boys have you come across during the course of your work in the last 12 months?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dirty="0" smtClean="0"/>
              <a:t>How </a:t>
            </a:r>
            <a:r>
              <a:rPr lang="en-ZA" dirty="0"/>
              <a:t>many cases of SGBV against men have you encountered or heard about during your professional or private life?</a:t>
            </a:r>
            <a:endParaRPr lang="en-ZA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128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7136</TotalTime>
  <Words>1023</Words>
  <Application>Microsoft Office PowerPoint</Application>
  <PresentationFormat>On-screen Show (4:3)</PresentationFormat>
  <Paragraphs>105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GothamBook</vt:lpstr>
      <vt:lpstr>Office Theme</vt:lpstr>
      <vt:lpstr>PowerPoint Presentation</vt:lpstr>
      <vt:lpstr>Objectives</vt:lpstr>
      <vt:lpstr>Quote from a Male Survivor</vt:lpstr>
      <vt:lpstr>SGBV Against Men</vt:lpstr>
      <vt:lpstr>SGBV Against Boys</vt:lpstr>
      <vt:lpstr>Types of SGBV against Men and Boys </vt:lpstr>
      <vt:lpstr>Myth or Fact?</vt:lpstr>
      <vt:lpstr>Stigma and Marginalization</vt:lpstr>
      <vt:lpstr>Scope of the Problem</vt:lpstr>
      <vt:lpstr>Power and Vulnerability During Displacement</vt:lpstr>
      <vt:lpstr>Root Causes </vt:lpstr>
      <vt:lpstr>Contributing Factors</vt:lpstr>
      <vt:lpstr>Forced Displacement and SGBV Risks for Boys</vt:lpstr>
      <vt:lpstr>Four Case Studies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Durham</dc:creator>
  <cp:lastModifiedBy>Bethany Orlikowski</cp:lastModifiedBy>
  <cp:revision>289</cp:revision>
  <dcterms:created xsi:type="dcterms:W3CDTF">2016-12-09T04:45:52Z</dcterms:created>
  <dcterms:modified xsi:type="dcterms:W3CDTF">2016-12-21T16:28:53Z</dcterms:modified>
</cp:coreProperties>
</file>