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8" r:id="rId2"/>
    <p:sldId id="333" r:id="rId3"/>
    <p:sldId id="330" r:id="rId4"/>
    <p:sldId id="341" r:id="rId5"/>
    <p:sldId id="331" r:id="rId6"/>
    <p:sldId id="321" r:id="rId7"/>
    <p:sldId id="332" r:id="rId8"/>
    <p:sldId id="325" r:id="rId9"/>
    <p:sldId id="326" r:id="rId10"/>
    <p:sldId id="327" r:id="rId11"/>
    <p:sldId id="342" r:id="rId12"/>
    <p:sldId id="335" r:id="rId13"/>
    <p:sldId id="340" r:id="rId14"/>
    <p:sldId id="311" r:id="rId15"/>
    <p:sldId id="259" r:id="rId16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697"/>
    <a:srgbClr val="464646"/>
    <a:srgbClr val="E10267"/>
    <a:srgbClr val="203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8602" autoAdjust="0"/>
  </p:normalViewPr>
  <p:slideViewPr>
    <p:cSldViewPr snapToGrid="0" snapToObjects="1">
      <p:cViewPr varScale="1">
        <p:scale>
          <a:sx n="66" d="100"/>
          <a:sy n="66" d="100"/>
        </p:scale>
        <p:origin x="15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28A5288-0FB4-9140-B1E1-EC75F160B15D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BCF100B-849E-EC43-82FA-5DA0ED8EB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92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67E59BEB-9678-CF42-A541-10C099E0E523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C518665-41FC-F14F-AE91-55B01599A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284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58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12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54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8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74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r>
              <a:rPr lang="en-US" dirty="0"/>
              <a:t>-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16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77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3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352800" y="2743200"/>
            <a:ext cx="5486400" cy="9906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4400" b="1" dirty="0">
              <a:solidFill>
                <a:srgbClr val="2C5697"/>
              </a:solidFill>
            </a:endParaRP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352800" y="3886200"/>
            <a:ext cx="5486400" cy="5334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1800" dirty="0">
              <a:solidFill>
                <a:srgbClr val="E10267"/>
              </a:solidFill>
              <a:latin typeface="GothamBook" pitchFamily="50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80000"/>
              </a:lnSpc>
              <a:defRPr sz="3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1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2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_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45"/>
            <a:ext cx="8229600" cy="5127452"/>
          </a:xfrm>
          <a:solidFill>
            <a:schemeClr val="tx1">
              <a:alpha val="80000"/>
            </a:schemeClr>
          </a:solidFill>
        </p:spPr>
        <p:txBody>
          <a:bodyPr lIns="457200" rIns="457200" anchor="ctr" anchorCtr="0"/>
          <a:lstStyle>
            <a:lvl1pPr>
              <a:defRPr>
                <a:solidFill>
                  <a:srgbClr val="2C5697"/>
                </a:solidFill>
              </a:defRPr>
            </a:lvl1pPr>
            <a:lvl2pPr>
              <a:defRPr>
                <a:solidFill>
                  <a:srgbClr val="2C5697"/>
                </a:solidFill>
              </a:defRPr>
            </a:lvl2pPr>
            <a:lvl3pPr>
              <a:defRPr>
                <a:solidFill>
                  <a:srgbClr val="2C5697"/>
                </a:solidFill>
              </a:defRPr>
            </a:lvl3pPr>
            <a:lvl4pPr>
              <a:defRPr>
                <a:solidFill>
                  <a:srgbClr val="2C5697"/>
                </a:solidFill>
              </a:defRPr>
            </a:lvl4pPr>
            <a:lvl5pPr>
              <a:defRPr>
                <a:solidFill>
                  <a:srgbClr val="2C569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1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059" y="2183279"/>
            <a:ext cx="5545791" cy="2474260"/>
          </a:xfrm>
        </p:spPr>
        <p:txBody>
          <a:bodyPr/>
          <a:lstStyle>
            <a:lvl1pPr>
              <a:defRPr>
                <a:solidFill>
                  <a:srgbClr val="E1026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2071" y="6540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  <p:sldLayoutId id="2147483653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3000" kern="1200" dirty="0" smtClean="0">
          <a:solidFill>
            <a:srgbClr val="46464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800" kern="1200" dirty="0" smtClean="0">
          <a:solidFill>
            <a:srgbClr val="46464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2400" kern="1200" dirty="0" smtClean="0">
          <a:solidFill>
            <a:srgbClr val="464646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000" kern="1200" dirty="0" smtClean="0">
          <a:solidFill>
            <a:srgbClr val="46464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»"/>
        <a:defRPr lang="en-US" sz="2000" kern="1200" dirty="0">
          <a:solidFill>
            <a:srgbClr val="46464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164120" y="1828800"/>
            <a:ext cx="5689600" cy="3200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3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8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24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»"/>
              <a:defRPr lang="en-US" sz="2000" kern="1200" dirty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3600" b="1" dirty="0">
                <a:solidFill>
                  <a:srgbClr val="2C5697"/>
                </a:solidFill>
                <a:cs typeface="Arial"/>
              </a:rPr>
              <a:t>TRIPLE JEOPARDY: Protecting 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3600" b="1" dirty="0">
                <a:solidFill>
                  <a:srgbClr val="2C5697"/>
                </a:solidFill>
                <a:cs typeface="Arial"/>
              </a:rPr>
              <a:t>At-Risk Refugee Survivors of Sexual and Gender-Based Violence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endParaRPr lang="en-US" sz="2400" b="1" dirty="0">
              <a:solidFill>
                <a:srgbClr val="E10267"/>
              </a:solidFill>
              <a:cs typeface="Arial"/>
            </a:endParaRP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2300" dirty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cs typeface="Arial"/>
              </a:rPr>
              <a:t>IMPACT OF SGBV – </a:t>
            </a:r>
            <a:r>
              <a:rPr lang="en-US" sz="2300" dirty="0" smtClean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cs typeface="Arial"/>
              </a:rPr>
              <a:t>MALE REFUGEES</a:t>
            </a:r>
            <a:endParaRPr lang="en-US" sz="2300" dirty="0">
              <a:solidFill>
                <a:srgbClr val="E10267"/>
              </a:solidFill>
              <a:uFill>
                <a:solidFill>
                  <a:srgbClr val="2C5697"/>
                </a:solidFill>
              </a:u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3808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772660"/>
          </a:xfrm>
        </p:spPr>
        <p:txBody>
          <a:bodyPr>
            <a:normAutofit/>
          </a:bodyPr>
          <a:lstStyle/>
          <a:p>
            <a:r>
              <a:rPr lang="en-US" dirty="0"/>
              <a:t>Trauma</a:t>
            </a:r>
          </a:p>
          <a:p>
            <a:r>
              <a:rPr lang="en-US" dirty="0"/>
              <a:t>Emotional, social and economic stress</a:t>
            </a:r>
          </a:p>
          <a:p>
            <a:r>
              <a:rPr lang="en-US" dirty="0"/>
              <a:t>Feelings of guilt</a:t>
            </a:r>
          </a:p>
          <a:p>
            <a:r>
              <a:rPr lang="en-US" dirty="0" smtClean="0"/>
              <a:t>Social </a:t>
            </a:r>
            <a:r>
              <a:rPr lang="en-US" dirty="0"/>
              <a:t>stigmatization by </a:t>
            </a:r>
            <a:r>
              <a:rPr lang="en-US" dirty="0" smtClean="0"/>
              <a:t>the community </a:t>
            </a:r>
            <a:endParaRPr lang="en-US" dirty="0"/>
          </a:p>
          <a:p>
            <a:r>
              <a:rPr lang="en-US" dirty="0"/>
              <a:t>Isolation</a:t>
            </a:r>
          </a:p>
          <a:p>
            <a:r>
              <a:rPr lang="en-US" dirty="0"/>
              <a:t>Tensions around gender roles and responsibilities</a:t>
            </a:r>
          </a:p>
          <a:p>
            <a:r>
              <a:rPr lang="en-US" dirty="0"/>
              <a:t>Reduced income</a:t>
            </a:r>
          </a:p>
          <a:p>
            <a:r>
              <a:rPr lang="en-US" dirty="0"/>
              <a:t>Vulnerability to mental health-related problems</a:t>
            </a:r>
          </a:p>
          <a:p>
            <a:r>
              <a:rPr lang="en-US" dirty="0"/>
              <a:t>Potential for </a:t>
            </a:r>
            <a:r>
              <a:rPr lang="en-US" dirty="0" smtClean="0"/>
              <a:t>family </a:t>
            </a:r>
            <a:r>
              <a:rPr lang="en-US" dirty="0"/>
              <a:t>breakup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Long-Term Impact of SGBV on the Family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08864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‘</a:t>
            </a:r>
            <a:r>
              <a:rPr lang="en-US" i="1" dirty="0" smtClean="0"/>
              <a:t>I </a:t>
            </a:r>
            <a:r>
              <a:rPr lang="en-US" i="1" dirty="0"/>
              <a:t>was going with him for surgery and I asked if the wife knew. When we spoke with the wife, she said, </a:t>
            </a:r>
            <a:r>
              <a:rPr lang="en-US" i="1" dirty="0" smtClean="0"/>
              <a:t>‘Did </a:t>
            </a:r>
            <a:r>
              <a:rPr lang="en-US" i="1" dirty="0"/>
              <a:t>you say my husband was raped</a:t>
            </a:r>
            <a:r>
              <a:rPr lang="en-US" i="1" dirty="0" smtClean="0"/>
              <a:t>?’ </a:t>
            </a:r>
            <a:r>
              <a:rPr lang="en-US" i="1" dirty="0"/>
              <a:t>She just walked away. She switched off her phone and went home and picked up her children and disappeared. The husband wanted to commit suicide</a:t>
            </a:r>
            <a:r>
              <a:rPr lang="en-US" i="1" dirty="0" smtClean="0"/>
              <a:t>.’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Service Provider, Kampala, Uganda, 20 January </a:t>
            </a:r>
            <a:r>
              <a:rPr lang="en-US" sz="2800" dirty="0" smtClean="0"/>
              <a:t>2014.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8282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7980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Physical and Medical Consequences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Psychosocial </a:t>
            </a:r>
            <a:r>
              <a:rPr lang="en-US" dirty="0"/>
              <a:t>Consequences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Economic and Psychosexual Consequences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Consequences Affecting the Family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</a:t>
            </a:r>
            <a:r>
              <a:rPr lang="en-US" b="0" dirty="0"/>
              <a:t> </a:t>
            </a:r>
            <a:r>
              <a:rPr lang="en-US" b="0" dirty="0" err="1" smtClean="0"/>
              <a:t>Byamungu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40034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mtClean="0"/>
              <a:t>Focus on Refugee Male Survivors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Medical </a:t>
            </a:r>
            <a:r>
              <a:rPr lang="en-ZA" dirty="0" smtClean="0"/>
              <a:t>professionals and </a:t>
            </a:r>
            <a:r>
              <a:rPr lang="en-ZA" dirty="0"/>
              <a:t>service </a:t>
            </a:r>
            <a:r>
              <a:rPr lang="en-ZA" dirty="0" smtClean="0"/>
              <a:t>providers are unable to </a:t>
            </a:r>
            <a:r>
              <a:rPr lang="en-ZA" dirty="0"/>
              <a:t>recognize </a:t>
            </a:r>
            <a:r>
              <a:rPr lang="en-ZA" dirty="0" smtClean="0"/>
              <a:t>or </a:t>
            </a:r>
            <a:r>
              <a:rPr lang="en-ZA" dirty="0"/>
              <a:t>treat </a:t>
            </a:r>
            <a:r>
              <a:rPr lang="en-ZA" dirty="0" smtClean="0"/>
              <a:t>the medical </a:t>
            </a:r>
            <a:r>
              <a:rPr lang="en-ZA" dirty="0"/>
              <a:t>needs of </a:t>
            </a:r>
            <a:r>
              <a:rPr lang="en-ZA" dirty="0" smtClean="0"/>
              <a:t>male survivors of SGBV</a:t>
            </a:r>
            <a:endParaRPr lang="en-ZA" dirty="0"/>
          </a:p>
          <a:p>
            <a:r>
              <a:rPr lang="en-ZA" dirty="0"/>
              <a:t>Lack of appropriate services targeting male survivors</a:t>
            </a:r>
          </a:p>
          <a:p>
            <a:r>
              <a:rPr lang="en-ZA" dirty="0"/>
              <a:t>Lack of legislation criminalizing unconsented sexual relations against men</a:t>
            </a:r>
          </a:p>
          <a:p>
            <a:r>
              <a:rPr lang="en-ZA" dirty="0"/>
              <a:t>Criminalization of homosexuality </a:t>
            </a:r>
          </a:p>
          <a:p>
            <a:r>
              <a:rPr lang="en-ZA" dirty="0"/>
              <a:t>Intersectionality: </a:t>
            </a:r>
            <a:r>
              <a:rPr lang="en-ZA" dirty="0" smtClean="0"/>
              <a:t>refugees</a:t>
            </a:r>
            <a:r>
              <a:rPr lang="en-ZA" dirty="0"/>
              <a:t>, </a:t>
            </a:r>
            <a:r>
              <a:rPr lang="en-ZA" dirty="0" smtClean="0"/>
              <a:t>sexual </a:t>
            </a:r>
            <a:r>
              <a:rPr lang="en-ZA" dirty="0"/>
              <a:t>minorities, p</a:t>
            </a:r>
            <a:r>
              <a:rPr lang="en-ZA" dirty="0" smtClean="0"/>
              <a:t>eople with disabilities</a:t>
            </a:r>
            <a:r>
              <a:rPr lang="en-ZA" dirty="0"/>
              <a:t>, </a:t>
            </a:r>
            <a:r>
              <a:rPr lang="en-ZA" dirty="0" smtClean="0"/>
              <a:t>older people, underage people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15386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73133" y="1463041"/>
            <a:ext cx="8680862" cy="4804410"/>
          </a:xfrm>
        </p:spPr>
        <p:txBody>
          <a:bodyPr>
            <a:noAutofit/>
          </a:bodyPr>
          <a:lstStyle/>
          <a:p>
            <a:r>
              <a:rPr lang="en-US" sz="2400" dirty="0"/>
              <a:t>SGBV presents a myriad of physical, psychological, psychosocial and psychosexual </a:t>
            </a:r>
            <a:r>
              <a:rPr lang="en-US" sz="2400" dirty="0" smtClean="0"/>
              <a:t>consequences</a:t>
            </a:r>
            <a:endParaRPr lang="en-US" sz="2400" dirty="0"/>
          </a:p>
          <a:p>
            <a:r>
              <a:rPr lang="en-US" sz="2400" dirty="0"/>
              <a:t>SGBV not only impacts survivors, but also families, caregivers and </a:t>
            </a:r>
            <a:r>
              <a:rPr lang="en-US" sz="2400" dirty="0" smtClean="0"/>
              <a:t>communities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ZA" sz="2400" dirty="0"/>
              <a:t>Men and boys are likely to experience</a:t>
            </a:r>
            <a:r>
              <a:rPr lang="en-ZA" sz="2400" b="1" dirty="0"/>
              <a:t> </a:t>
            </a:r>
            <a:r>
              <a:rPr lang="en-ZA" sz="2400" dirty="0"/>
              <a:t>similar mental health effects </a:t>
            </a:r>
            <a:r>
              <a:rPr lang="en-ZA" sz="2400" dirty="0" smtClean="0"/>
              <a:t>to </a:t>
            </a:r>
            <a:r>
              <a:rPr lang="en-ZA" sz="2400" dirty="0"/>
              <a:t>those experienced by women and </a:t>
            </a:r>
            <a:r>
              <a:rPr lang="en-ZA" sz="2400" dirty="0" smtClean="0"/>
              <a:t>girls</a:t>
            </a:r>
            <a:endParaRPr lang="en-ZA" sz="2400" dirty="0"/>
          </a:p>
          <a:p>
            <a:pPr>
              <a:lnSpc>
                <a:spcPct val="100000"/>
              </a:lnSpc>
            </a:pPr>
            <a:r>
              <a:rPr lang="en-ZA" sz="2400" dirty="0"/>
              <a:t>Experiencing and dealing with sexual and </a:t>
            </a:r>
            <a:r>
              <a:rPr lang="en-ZA" sz="2400" dirty="0" smtClean="0"/>
              <a:t>gender-based </a:t>
            </a:r>
            <a:r>
              <a:rPr lang="en-ZA" sz="2400" dirty="0"/>
              <a:t>violence for men means dealing with male </a:t>
            </a:r>
            <a:r>
              <a:rPr lang="en-ZA" sz="2400" dirty="0" smtClean="0"/>
              <a:t>identity – what </a:t>
            </a:r>
            <a:r>
              <a:rPr lang="en-ZA" sz="2400" dirty="0"/>
              <a:t>it means and implies to be a </a:t>
            </a:r>
            <a:r>
              <a:rPr lang="en-ZA" sz="2400" dirty="0" smtClean="0"/>
              <a:t>man</a:t>
            </a:r>
            <a:endParaRPr lang="en-ZA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195526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184" y="2185659"/>
            <a:ext cx="5545791" cy="2474260"/>
          </a:xfrm>
        </p:spPr>
        <p:txBody>
          <a:bodyPr>
            <a:normAutofit/>
          </a:bodyPr>
          <a:lstStyle/>
          <a:p>
            <a:pPr algn="r"/>
            <a:endParaRPr lang="en-US" sz="7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02234" cy="11176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05250" y="1463040"/>
            <a:ext cx="4810124" cy="479488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100" dirty="0"/>
              <a:t>By the end of the session, participants will be able </a:t>
            </a:r>
            <a:r>
              <a:rPr lang="en-US" sz="2100" dirty="0" smtClean="0"/>
              <a:t>to</a:t>
            </a:r>
            <a:endParaRPr lang="en-US" sz="2100" dirty="0"/>
          </a:p>
          <a:p>
            <a:pPr marL="514350" lvl="0" indent="-514350">
              <a:buFont typeface="+mj-lt"/>
              <a:buAutoNum type="arabicPeriod"/>
            </a:pPr>
            <a:r>
              <a:rPr lang="en-US" sz="2100" dirty="0"/>
              <a:t>Understand the impact of SGBV on </a:t>
            </a:r>
            <a:r>
              <a:rPr lang="en-US" sz="2100" dirty="0" smtClean="0"/>
              <a:t>male survivors, </a:t>
            </a:r>
            <a:r>
              <a:rPr lang="en-US" sz="2100" dirty="0"/>
              <a:t>with a focus on refugees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100" dirty="0"/>
              <a:t>Recognize the specific needs of </a:t>
            </a:r>
            <a:r>
              <a:rPr lang="en-US" sz="2100" dirty="0" smtClean="0"/>
              <a:t>male refugee </a:t>
            </a:r>
            <a:r>
              <a:rPr lang="en-US" sz="2100" dirty="0"/>
              <a:t>survivors</a:t>
            </a:r>
          </a:p>
        </p:txBody>
      </p:sp>
    </p:spTree>
    <p:extLst>
      <p:ext uri="{BB962C8B-B14F-4D97-AF65-F5344CB8AC3E}">
        <p14:creationId xmlns:p14="http://schemas.microsoft.com/office/powerpoint/2010/main" val="423299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85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2C5697"/>
                </a:solidFill>
              </a:rPr>
              <a:t>Group Brainstorming</a:t>
            </a:r>
          </a:p>
          <a:p>
            <a:pPr marL="0" indent="0">
              <a:buNone/>
            </a:pPr>
            <a:endParaRPr lang="en-US" sz="2000" dirty="0"/>
          </a:p>
          <a:p>
            <a:pPr marL="512064" indent="-512064"/>
            <a:r>
              <a:rPr lang="en-US" dirty="0"/>
              <a:t>What are the consequences of SGBV </a:t>
            </a:r>
            <a:r>
              <a:rPr lang="en-US" dirty="0" smtClean="0"/>
              <a:t>on</a:t>
            </a:r>
            <a:endParaRPr lang="en-US" dirty="0"/>
          </a:p>
          <a:p>
            <a:pPr marL="912114" lvl="1" indent="-512064"/>
            <a:r>
              <a:rPr lang="en-US" dirty="0" smtClean="0"/>
              <a:t>A male survivor?</a:t>
            </a:r>
            <a:endParaRPr lang="en-US" dirty="0"/>
          </a:p>
          <a:p>
            <a:pPr marL="912114" lvl="1" indent="-512064"/>
            <a:r>
              <a:rPr lang="en-US" dirty="0"/>
              <a:t>His </a:t>
            </a:r>
            <a:r>
              <a:rPr lang="en-US" dirty="0" smtClean="0"/>
              <a:t>family</a:t>
            </a:r>
            <a:r>
              <a:rPr lang="en-US" dirty="0"/>
              <a:t>?</a:t>
            </a:r>
          </a:p>
          <a:p>
            <a:pPr marL="912114" lvl="1" indent="-512064"/>
            <a:r>
              <a:rPr lang="en-US" dirty="0"/>
              <a:t>His </a:t>
            </a:r>
            <a:r>
              <a:rPr lang="en-US" dirty="0" smtClean="0"/>
              <a:t>community</a:t>
            </a:r>
            <a:r>
              <a:rPr lang="en-US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Consequences and Impact of SGBV</a:t>
            </a:r>
          </a:p>
        </p:txBody>
      </p:sp>
    </p:spTree>
    <p:extLst>
      <p:ext uri="{BB962C8B-B14F-4D97-AF65-F5344CB8AC3E}">
        <p14:creationId xmlns:p14="http://schemas.microsoft.com/office/powerpoint/2010/main" val="2221730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</a:t>
            </a:r>
            <a:r>
              <a:rPr lang="en-US" dirty="0" smtClean="0"/>
              <a:t>Consequences </a:t>
            </a:r>
            <a:r>
              <a:rPr lang="en-US" dirty="0"/>
              <a:t>of SGBV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Broken bones</a:t>
            </a:r>
          </a:p>
          <a:p>
            <a:r>
              <a:rPr lang="en-US" dirty="0"/>
              <a:t>Organ damage</a:t>
            </a:r>
          </a:p>
          <a:p>
            <a:r>
              <a:rPr lang="en-US" dirty="0"/>
              <a:t>Bleeding</a:t>
            </a:r>
          </a:p>
          <a:p>
            <a:r>
              <a:rPr lang="en-US" dirty="0"/>
              <a:t>Hemorrhoids</a:t>
            </a:r>
          </a:p>
          <a:p>
            <a:r>
              <a:rPr lang="en-US" dirty="0"/>
              <a:t>Functional </a:t>
            </a:r>
            <a:r>
              <a:rPr lang="en-US" dirty="0" smtClean="0"/>
              <a:t>impairments </a:t>
            </a:r>
            <a:r>
              <a:rPr lang="en-US" dirty="0"/>
              <a:t>and permanent disabilities</a:t>
            </a:r>
          </a:p>
          <a:p>
            <a:r>
              <a:rPr lang="en-US" dirty="0"/>
              <a:t>Damage to the anus and loss of control over feces</a:t>
            </a:r>
          </a:p>
          <a:p>
            <a:r>
              <a:rPr lang="en-US" dirty="0"/>
              <a:t>Death</a:t>
            </a:r>
          </a:p>
          <a:p>
            <a:r>
              <a:rPr lang="en-US" dirty="0"/>
              <a:t>Sexually transmitted infections</a:t>
            </a:r>
          </a:p>
          <a:p>
            <a:r>
              <a:rPr lang="en-US" dirty="0"/>
              <a:t>Sexual physiognomic dysfunction</a:t>
            </a:r>
          </a:p>
          <a:p>
            <a:r>
              <a:rPr lang="en-US" dirty="0"/>
              <a:t>I</a:t>
            </a:r>
            <a:r>
              <a:rPr lang="en-US" dirty="0" smtClean="0"/>
              <a:t>nfertility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70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810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‘When </a:t>
            </a:r>
            <a:r>
              <a:rPr lang="en-US" i="1" dirty="0"/>
              <a:t>I do </a:t>
            </a:r>
            <a:r>
              <a:rPr lang="en-US" i="1" dirty="0" smtClean="0"/>
              <a:t>long-distance </a:t>
            </a:r>
            <a:r>
              <a:rPr lang="en-US" i="1" dirty="0"/>
              <a:t>travel, it is a problem for me, according to the state of the road. For example, when I have a program in town in the morning, I have to take something small [to eat]</a:t>
            </a:r>
            <a:r>
              <a:rPr lang="is-IS" i="1" dirty="0"/>
              <a:t>…it is my habit not to eat something in the morning when I am going somewhere</a:t>
            </a:r>
            <a:r>
              <a:rPr lang="is-IS" i="1" dirty="0" smtClean="0"/>
              <a:t>.</a:t>
            </a:r>
            <a:r>
              <a:rPr lang="en-US" sz="2800" dirty="0" smtClean="0"/>
              <a:t>’</a:t>
            </a:r>
            <a:endParaRPr lang="is-IS" i="1" dirty="0"/>
          </a:p>
          <a:p>
            <a:pPr marL="0" indent="0">
              <a:spcBef>
                <a:spcPts val="1000"/>
              </a:spcBef>
              <a:buNone/>
            </a:pPr>
            <a:endParaRPr lang="is-IS" sz="3000" i="1" dirty="0"/>
          </a:p>
          <a:p>
            <a:pPr marL="0" indent="0">
              <a:spcBef>
                <a:spcPts val="1000"/>
              </a:spcBef>
              <a:buNone/>
            </a:pPr>
            <a:r>
              <a:rPr lang="is-IS" sz="2400" dirty="0"/>
              <a:t>Male Refugee Survivor, Nairobi, Kenya, 29 January 2014.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Quote from a Male Refugee Survivor</a:t>
            </a:r>
          </a:p>
        </p:txBody>
      </p:sp>
    </p:spTree>
    <p:extLst>
      <p:ext uri="{BB962C8B-B14F-4D97-AF65-F5344CB8AC3E}">
        <p14:creationId xmlns:p14="http://schemas.microsoft.com/office/powerpoint/2010/main" val="2221730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98060"/>
          </a:xfrm>
        </p:spPr>
        <p:txBody>
          <a:bodyPr>
            <a:normAutofit/>
          </a:bodyPr>
          <a:lstStyle/>
          <a:p>
            <a:pPr marL="512064" indent="-512064"/>
            <a:r>
              <a:rPr lang="en-US" dirty="0"/>
              <a:t>Feelings of shame, humiliation, anger, fear, </a:t>
            </a:r>
            <a:r>
              <a:rPr lang="en-US" dirty="0" smtClean="0"/>
              <a:t>isolation, low </a:t>
            </a:r>
            <a:r>
              <a:rPr lang="en-US" dirty="0"/>
              <a:t>self esteem</a:t>
            </a:r>
          </a:p>
          <a:p>
            <a:pPr marL="512064" indent="-512064"/>
            <a:r>
              <a:rPr lang="en-US" sz="3000" dirty="0"/>
              <a:t>Suicidal thoughts, suicide </a:t>
            </a:r>
            <a:r>
              <a:rPr lang="en-US" sz="3000" dirty="0" smtClean="0"/>
              <a:t>attempts, self harm</a:t>
            </a:r>
            <a:endParaRPr lang="en-US" sz="3000" dirty="0"/>
          </a:p>
          <a:p>
            <a:pPr marL="512064" indent="-512064"/>
            <a:r>
              <a:rPr lang="en-US" dirty="0"/>
              <a:t>Anxiety disorders and panic attacks</a:t>
            </a:r>
          </a:p>
          <a:p>
            <a:pPr marL="512064" indent="-512064"/>
            <a:r>
              <a:rPr lang="en-US" sz="3000" dirty="0"/>
              <a:t>Post-traumatic stress disorder (PTSD</a:t>
            </a:r>
            <a:r>
              <a:rPr lang="en-US" sz="3000" dirty="0" smtClean="0"/>
              <a:t>) </a:t>
            </a:r>
            <a:r>
              <a:rPr lang="en-US" sz="3000" dirty="0"/>
              <a:t>including nightmares, recurring distressing thoughts, depression and sleeplessness</a:t>
            </a:r>
          </a:p>
          <a:p>
            <a:pPr marL="512064" indent="-512064"/>
            <a:r>
              <a:rPr lang="en-US" dirty="0"/>
              <a:t>Medically unexplained psychosomatic complaints 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Psychological Consequences of SGBV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4384" y="1463041"/>
            <a:ext cx="8657112" cy="47726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Social stigmatization, </a:t>
            </a:r>
            <a:r>
              <a:rPr lang="en-US" sz="2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marginalization, hostility </a:t>
            </a:r>
            <a:r>
              <a:rPr lang="en-US" sz="28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and rejection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Loss of social support networks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Withdrawal from social and economic activities</a:t>
            </a:r>
          </a:p>
          <a:p>
            <a:pPr>
              <a:lnSpc>
                <a:spcPct val="100000"/>
              </a:lnSpc>
            </a:pPr>
            <a:r>
              <a:rPr lang="en-US" sz="2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Self-exile</a:t>
            </a:r>
          </a:p>
          <a:p>
            <a:pPr>
              <a:lnSpc>
                <a:spcPct val="100000"/>
              </a:lnSpc>
            </a:pPr>
            <a:r>
              <a:rPr lang="en-US" sz="2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Secondary gender-based violence due to </a:t>
            </a:r>
            <a:r>
              <a:rPr lang="en-US" altLang="en-US" sz="2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transgressing the </a:t>
            </a:r>
            <a:r>
              <a:rPr lang="en-US" altLang="en-US" sz="28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concepts of masculinity and </a:t>
            </a:r>
            <a:r>
              <a:rPr lang="en-US" altLang="en-US" sz="2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femininity</a:t>
            </a:r>
          </a:p>
          <a:p>
            <a:pPr>
              <a:lnSpc>
                <a:spcPct val="100000"/>
              </a:lnSpc>
            </a:pPr>
            <a:r>
              <a:rPr lang="en-US" altLang="en-US" sz="2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Rejection by spouse or family</a:t>
            </a:r>
            <a:endParaRPr lang="en-US" altLang="en-US" sz="28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Psychosocial Consequences of SGBV</a:t>
            </a:r>
          </a:p>
        </p:txBody>
      </p:sp>
    </p:spTree>
    <p:extLst>
      <p:ext uri="{BB962C8B-B14F-4D97-AF65-F5344CB8AC3E}">
        <p14:creationId xmlns:p14="http://schemas.microsoft.com/office/powerpoint/2010/main" val="334623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03381"/>
            <a:ext cx="8229600" cy="3699350"/>
          </a:xfrm>
        </p:spPr>
        <p:txBody>
          <a:bodyPr>
            <a:noAutofit/>
          </a:bodyPr>
          <a:lstStyle/>
          <a:p>
            <a:r>
              <a:rPr lang="en-US" dirty="0"/>
              <a:t>Sexual dysfunction</a:t>
            </a:r>
          </a:p>
          <a:p>
            <a:r>
              <a:rPr lang="en-US" dirty="0"/>
              <a:t>Loss of sexual interest</a:t>
            </a:r>
          </a:p>
          <a:p>
            <a:r>
              <a:rPr lang="en-US" dirty="0"/>
              <a:t>Difficulties in intimate relations (as a result of mental or physical consequences)</a:t>
            </a:r>
          </a:p>
          <a:p>
            <a:r>
              <a:rPr lang="en-US" dirty="0"/>
              <a:t>Confusion regarding gender identity, sexual orientation or gender roles </a:t>
            </a:r>
            <a:r>
              <a:rPr lang="en-US" dirty="0" smtClean="0"/>
              <a:t>that may arise i</a:t>
            </a:r>
            <a:r>
              <a:rPr lang="en-ZA" dirty="0" smtClean="0"/>
              <a:t>f </a:t>
            </a:r>
            <a:r>
              <a:rPr lang="en-ZA" dirty="0"/>
              <a:t>the perpetrator is the same sex as the survivor</a:t>
            </a:r>
          </a:p>
          <a:p>
            <a:pPr marL="0" indent="0">
              <a:buNone/>
            </a:pPr>
            <a:endParaRPr lang="en-ZA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Psychosexual Consequences of SGBV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037694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331200" cy="4823460"/>
          </a:xfrm>
        </p:spPr>
        <p:txBody>
          <a:bodyPr>
            <a:normAutofit/>
          </a:bodyPr>
          <a:lstStyle/>
          <a:p>
            <a:r>
              <a:rPr lang="en-US" dirty="0"/>
              <a:t>Deterioration in physical and mental health</a:t>
            </a:r>
          </a:p>
          <a:p>
            <a:r>
              <a:rPr lang="en-US" dirty="0"/>
              <a:t>Exclusion from employment; inability to work</a:t>
            </a:r>
          </a:p>
          <a:p>
            <a:r>
              <a:rPr lang="en-US" dirty="0"/>
              <a:t>Social </a:t>
            </a:r>
            <a:r>
              <a:rPr lang="en-US" dirty="0" smtClean="0"/>
              <a:t>stigmatization and exclusion</a:t>
            </a:r>
            <a:endParaRPr lang="en-US" dirty="0"/>
          </a:p>
          <a:p>
            <a:r>
              <a:rPr lang="en-US" dirty="0" smtClean="0"/>
              <a:t>Dependency or isolation</a:t>
            </a:r>
            <a:endParaRPr lang="en-US" dirty="0"/>
          </a:p>
          <a:p>
            <a:r>
              <a:rPr lang="en-US" dirty="0"/>
              <a:t>Risk of substance abuse</a:t>
            </a:r>
          </a:p>
          <a:p>
            <a:r>
              <a:rPr lang="en-US" dirty="0"/>
              <a:t>Risk of violent and aggressive behavior</a:t>
            </a:r>
          </a:p>
          <a:p>
            <a:r>
              <a:rPr lang="en-US" dirty="0"/>
              <a:t>Low </a:t>
            </a:r>
            <a:r>
              <a:rPr lang="en-US" dirty="0" smtClean="0"/>
              <a:t>self-esteem</a:t>
            </a:r>
            <a:endParaRPr lang="en-US" dirty="0"/>
          </a:p>
          <a:p>
            <a:r>
              <a:rPr lang="en-US" dirty="0"/>
              <a:t>Self-exile</a:t>
            </a:r>
          </a:p>
          <a:p>
            <a:r>
              <a:rPr lang="en-US" dirty="0"/>
              <a:t>Risky survival behavior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Long-Term Impact of SGBV on </a:t>
            </a:r>
            <a:r>
              <a:rPr lang="en-US" dirty="0" smtClean="0"/>
              <a:t>the Survivor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24768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5866</TotalTime>
  <Words>650</Words>
  <Application>Microsoft Office PowerPoint</Application>
  <PresentationFormat>On-screen Show (4:3)</PresentationFormat>
  <Paragraphs>98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GothamBook</vt:lpstr>
      <vt:lpstr>Office Theme</vt:lpstr>
      <vt:lpstr>PowerPoint Presentation</vt:lpstr>
      <vt:lpstr>Objectives</vt:lpstr>
      <vt:lpstr>Consequences and Impact of SGBV</vt:lpstr>
      <vt:lpstr>Physical Consequences of SGBV</vt:lpstr>
      <vt:lpstr>Quote from a Male Refugee Survivor</vt:lpstr>
      <vt:lpstr>Psychological Consequences of SGBV</vt:lpstr>
      <vt:lpstr>Psychosocial Consequences of SGBV</vt:lpstr>
      <vt:lpstr>Psychosexual Consequences of SGBV</vt:lpstr>
      <vt:lpstr>Long-Term Impact of SGBV on the Survivor</vt:lpstr>
      <vt:lpstr>Long-Term Impact of SGBV on the Family</vt:lpstr>
      <vt:lpstr>Impact on Family</vt:lpstr>
      <vt:lpstr>Case Study: Byamungu</vt:lpstr>
      <vt:lpstr>Focus on Refugee Male Survivors</vt:lpstr>
      <vt:lpstr>Summary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Durham</dc:creator>
  <cp:lastModifiedBy>Bethany Orlikowski</cp:lastModifiedBy>
  <cp:revision>238</cp:revision>
  <cp:lastPrinted>2016-11-30T03:58:54Z</cp:lastPrinted>
  <dcterms:created xsi:type="dcterms:W3CDTF">2016-12-14T03:24:24Z</dcterms:created>
  <dcterms:modified xsi:type="dcterms:W3CDTF">2016-12-21T16:37:01Z</dcterms:modified>
</cp:coreProperties>
</file>