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38" r:id="rId2"/>
    <p:sldId id="333" r:id="rId3"/>
    <p:sldId id="330" r:id="rId4"/>
    <p:sldId id="334" r:id="rId5"/>
    <p:sldId id="331" r:id="rId6"/>
    <p:sldId id="321" r:id="rId7"/>
    <p:sldId id="332" r:id="rId8"/>
    <p:sldId id="325" r:id="rId9"/>
    <p:sldId id="326" r:id="rId10"/>
    <p:sldId id="344" r:id="rId11"/>
    <p:sldId id="327" r:id="rId12"/>
    <p:sldId id="335" r:id="rId13"/>
    <p:sldId id="345" r:id="rId14"/>
    <p:sldId id="343" r:id="rId15"/>
    <p:sldId id="259" r:id="rId16"/>
  </p:sldIdLst>
  <p:sldSz cx="9144000" cy="6858000" type="screen4x3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32">
          <p15:clr>
            <a:srgbClr val="A4A3A4"/>
          </p15:clr>
        </p15:guide>
        <p15:guide id="4" pos="22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C5697"/>
    <a:srgbClr val="464646"/>
    <a:srgbClr val="E10267"/>
    <a:srgbClr val="203F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8602" autoAdjust="0"/>
  </p:normalViewPr>
  <p:slideViewPr>
    <p:cSldViewPr snapToGrid="0" snapToObjects="1">
      <p:cViewPr varScale="1">
        <p:scale>
          <a:sx n="66" d="100"/>
          <a:sy n="66" d="100"/>
        </p:scale>
        <p:origin x="150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98" d="100"/>
          <a:sy n="98" d="100"/>
        </p:scale>
        <p:origin x="-3564" y="-96"/>
      </p:cViewPr>
      <p:guideLst>
        <p:guide orient="horz" pos="2880"/>
        <p:guide pos="2160"/>
        <p:guide orient="horz" pos="2932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32C542-649F-4855-8D53-B266DD106131}" type="doc">
      <dgm:prSet loTypeId="urn:microsoft.com/office/officeart/2005/8/layout/radial3" loCatId="cycle" qsTypeId="urn:microsoft.com/office/officeart/2005/8/quickstyle/simple1" qsCatId="simple" csTypeId="urn:microsoft.com/office/officeart/2005/8/colors/colorful1#1" csCatId="colorful" phldr="1"/>
      <dgm:spPr/>
      <dgm:t>
        <a:bodyPr/>
        <a:lstStyle/>
        <a:p>
          <a:endParaRPr lang="en-US"/>
        </a:p>
      </dgm:t>
    </dgm:pt>
    <dgm:pt modelId="{755B92BA-1C1F-4AD4-9E1D-1E4A388A0EFC}">
      <dgm:prSet phldrT="[Text]"/>
      <dgm:spPr/>
      <dgm:t>
        <a:bodyPr/>
        <a:lstStyle/>
        <a:p>
          <a:r>
            <a:rPr lang="en-US" dirty="0"/>
            <a:t>Survivor</a:t>
          </a:r>
        </a:p>
      </dgm:t>
    </dgm:pt>
    <dgm:pt modelId="{140BA77B-FED8-4205-93E1-F3992C92731C}" type="parTrans" cxnId="{776823DA-8189-4FAD-90C9-77A55A85489E}">
      <dgm:prSet/>
      <dgm:spPr/>
      <dgm:t>
        <a:bodyPr/>
        <a:lstStyle/>
        <a:p>
          <a:endParaRPr lang="en-US"/>
        </a:p>
      </dgm:t>
    </dgm:pt>
    <dgm:pt modelId="{AD2CC555-BAD0-4473-B640-749FA2B058B1}" type="sibTrans" cxnId="{776823DA-8189-4FAD-90C9-77A55A85489E}">
      <dgm:prSet/>
      <dgm:spPr/>
      <dgm:t>
        <a:bodyPr/>
        <a:lstStyle/>
        <a:p>
          <a:endParaRPr lang="en-US"/>
        </a:p>
      </dgm:t>
    </dgm:pt>
    <dgm:pt modelId="{14771E73-3C45-4ECA-AA60-55CA7032143C}">
      <dgm:prSet phldrT="[Text]" custT="1"/>
      <dgm:spPr/>
      <dgm:t>
        <a:bodyPr/>
        <a:lstStyle/>
        <a:p>
          <a:r>
            <a:rPr lang="en-US" sz="2000" dirty="0"/>
            <a:t>Health</a:t>
          </a:r>
        </a:p>
      </dgm:t>
    </dgm:pt>
    <dgm:pt modelId="{BC3944E6-BDC8-41F2-978C-0D6751832146}" type="parTrans" cxnId="{D8982328-F3EE-43E0-884F-55E9B150E694}">
      <dgm:prSet/>
      <dgm:spPr/>
      <dgm:t>
        <a:bodyPr/>
        <a:lstStyle/>
        <a:p>
          <a:endParaRPr lang="en-US"/>
        </a:p>
      </dgm:t>
    </dgm:pt>
    <dgm:pt modelId="{C020F970-6E45-466D-83F9-D72263F2420E}" type="sibTrans" cxnId="{D8982328-F3EE-43E0-884F-55E9B150E694}">
      <dgm:prSet/>
      <dgm:spPr/>
      <dgm:t>
        <a:bodyPr/>
        <a:lstStyle/>
        <a:p>
          <a:endParaRPr lang="en-US"/>
        </a:p>
      </dgm:t>
    </dgm:pt>
    <dgm:pt modelId="{56AEDCDE-21DC-4F9E-B601-6972DD21D69A}">
      <dgm:prSet phldrT="[Text]" custT="1"/>
      <dgm:spPr/>
      <dgm:t>
        <a:bodyPr/>
        <a:lstStyle/>
        <a:p>
          <a:r>
            <a:rPr lang="en-US" sz="2000" baseline="0" dirty="0"/>
            <a:t>Safety</a:t>
          </a:r>
        </a:p>
      </dgm:t>
    </dgm:pt>
    <dgm:pt modelId="{71BD31C1-FA93-4276-A7D7-BF546E8E88E3}" type="parTrans" cxnId="{C0CBF164-E148-4E1D-B5F7-D8B71F824AAD}">
      <dgm:prSet/>
      <dgm:spPr/>
      <dgm:t>
        <a:bodyPr/>
        <a:lstStyle/>
        <a:p>
          <a:endParaRPr lang="en-US"/>
        </a:p>
      </dgm:t>
    </dgm:pt>
    <dgm:pt modelId="{76C506A5-9CD5-47F1-9C0E-B7BE15B786C4}" type="sibTrans" cxnId="{C0CBF164-E148-4E1D-B5F7-D8B71F824AAD}">
      <dgm:prSet/>
      <dgm:spPr/>
      <dgm:t>
        <a:bodyPr/>
        <a:lstStyle/>
        <a:p>
          <a:endParaRPr lang="en-US"/>
        </a:p>
      </dgm:t>
    </dgm:pt>
    <dgm:pt modelId="{D2DBB0AB-7C7B-4712-A415-DAF378202B5B}">
      <dgm:prSet phldrT="[Text]"/>
      <dgm:spPr/>
      <dgm:t>
        <a:bodyPr/>
        <a:lstStyle/>
        <a:p>
          <a:r>
            <a:rPr lang="en-US" dirty="0"/>
            <a:t>Psychosocial</a:t>
          </a:r>
        </a:p>
      </dgm:t>
    </dgm:pt>
    <dgm:pt modelId="{6E9BBDAD-112D-451A-B895-0328D0D721F1}" type="parTrans" cxnId="{77DB271C-803C-43F3-B30C-31373BE7880D}">
      <dgm:prSet/>
      <dgm:spPr/>
      <dgm:t>
        <a:bodyPr/>
        <a:lstStyle/>
        <a:p>
          <a:endParaRPr lang="en-US"/>
        </a:p>
      </dgm:t>
    </dgm:pt>
    <dgm:pt modelId="{CFDC12E0-9494-4CE5-8AD3-0E9DC08D2E5F}" type="sibTrans" cxnId="{77DB271C-803C-43F3-B30C-31373BE7880D}">
      <dgm:prSet/>
      <dgm:spPr/>
      <dgm:t>
        <a:bodyPr/>
        <a:lstStyle/>
        <a:p>
          <a:endParaRPr lang="en-US"/>
        </a:p>
      </dgm:t>
    </dgm:pt>
    <dgm:pt modelId="{279E5238-9D41-446A-BA06-00678D417448}">
      <dgm:prSet phldrT="[Text]" custT="1"/>
      <dgm:spPr/>
      <dgm:t>
        <a:bodyPr/>
        <a:lstStyle/>
        <a:p>
          <a:r>
            <a:rPr lang="en-US" sz="2000" dirty="0"/>
            <a:t>Justice</a:t>
          </a:r>
        </a:p>
      </dgm:t>
    </dgm:pt>
    <dgm:pt modelId="{333F2A03-9A76-43B2-A13B-5BDAFD007ADF}" type="parTrans" cxnId="{60413E3E-A4E3-40AD-BEA8-C6F4EAE3C437}">
      <dgm:prSet/>
      <dgm:spPr/>
      <dgm:t>
        <a:bodyPr/>
        <a:lstStyle/>
        <a:p>
          <a:endParaRPr lang="en-US"/>
        </a:p>
      </dgm:t>
    </dgm:pt>
    <dgm:pt modelId="{05A5C60E-7EA3-4008-ADBC-BFFC7E99C00D}" type="sibTrans" cxnId="{60413E3E-A4E3-40AD-BEA8-C6F4EAE3C437}">
      <dgm:prSet/>
      <dgm:spPr/>
      <dgm:t>
        <a:bodyPr/>
        <a:lstStyle/>
        <a:p>
          <a:endParaRPr lang="en-US"/>
        </a:p>
      </dgm:t>
    </dgm:pt>
    <dgm:pt modelId="{99698730-351F-4AC7-99C6-56284BF9135B}" type="pres">
      <dgm:prSet presAssocID="{4032C542-649F-4855-8D53-B266DD106131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8B1C786-287A-4ADA-80C3-91E81A43157F}" type="pres">
      <dgm:prSet presAssocID="{4032C542-649F-4855-8D53-B266DD106131}" presName="radial" presStyleCnt="0">
        <dgm:presLayoutVars>
          <dgm:animLvl val="ctr"/>
        </dgm:presLayoutVars>
      </dgm:prSet>
      <dgm:spPr/>
    </dgm:pt>
    <dgm:pt modelId="{DDE1BE1E-0570-4AD1-A927-148B62E440F2}" type="pres">
      <dgm:prSet presAssocID="{755B92BA-1C1F-4AD4-9E1D-1E4A388A0EFC}" presName="centerShape" presStyleLbl="vennNode1" presStyleIdx="0" presStyleCnt="5"/>
      <dgm:spPr/>
      <dgm:t>
        <a:bodyPr/>
        <a:lstStyle/>
        <a:p>
          <a:endParaRPr lang="en-US"/>
        </a:p>
      </dgm:t>
    </dgm:pt>
    <dgm:pt modelId="{2C77B430-5449-4E3E-87B0-4889F577D312}" type="pres">
      <dgm:prSet presAssocID="{14771E73-3C45-4ECA-AA60-55CA7032143C}" presName="node" presStyleLbl="vennNode1" presStyleIdx="1" presStyleCnt="5" custScaleX="102164" custScaleY="103165" custRadScaleRad="196052" custRadScaleInc="128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B54BD5-4F81-4E19-9DCB-30769A59D46D}" type="pres">
      <dgm:prSet presAssocID="{56AEDCDE-21DC-4F9E-B601-6972DD21D69A}" presName="node" presStyleLbl="vennNode1" presStyleIdx="2" presStyleCnt="5" custScaleX="158512" custScaleY="148944" custRadScaleRad="196695" custRadScaleInc="-2772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5FB29-3173-4A61-B8E3-8E2948FF9266}" type="pres">
      <dgm:prSet presAssocID="{D2DBB0AB-7C7B-4712-A415-DAF378202B5B}" presName="node" presStyleLbl="vennNode1" presStyleIdx="3" presStyleCnt="5" custScaleX="73121" custScaleY="67656" custRadScaleRad="198558" custRadScaleInc="721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B396FF-F3DE-4797-B4AC-434C65C5A566}" type="pres">
      <dgm:prSet presAssocID="{279E5238-9D41-446A-BA06-00678D417448}" presName="node" presStyleLbl="vennNode1" presStyleIdx="4" presStyleCnt="5" custScaleX="100169" custScaleY="95429" custRadScaleRad="197108" custRadScaleInc="2740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DB271C-803C-43F3-B30C-31373BE7880D}" srcId="{755B92BA-1C1F-4AD4-9E1D-1E4A388A0EFC}" destId="{D2DBB0AB-7C7B-4712-A415-DAF378202B5B}" srcOrd="2" destOrd="0" parTransId="{6E9BBDAD-112D-451A-B895-0328D0D721F1}" sibTransId="{CFDC12E0-9494-4CE5-8AD3-0E9DC08D2E5F}"/>
    <dgm:cxn modelId="{6CD0CE17-686D-4C21-9B10-434243F48895}" type="presOf" srcId="{4032C542-649F-4855-8D53-B266DD106131}" destId="{99698730-351F-4AC7-99C6-56284BF9135B}" srcOrd="0" destOrd="0" presId="urn:microsoft.com/office/officeart/2005/8/layout/radial3"/>
    <dgm:cxn modelId="{39411577-138F-4B3C-8AB6-8936DB5A6F34}" type="presOf" srcId="{279E5238-9D41-446A-BA06-00678D417448}" destId="{63B396FF-F3DE-4797-B4AC-434C65C5A566}" srcOrd="0" destOrd="0" presId="urn:microsoft.com/office/officeart/2005/8/layout/radial3"/>
    <dgm:cxn modelId="{D8982328-F3EE-43E0-884F-55E9B150E694}" srcId="{755B92BA-1C1F-4AD4-9E1D-1E4A388A0EFC}" destId="{14771E73-3C45-4ECA-AA60-55CA7032143C}" srcOrd="0" destOrd="0" parTransId="{BC3944E6-BDC8-41F2-978C-0D6751832146}" sibTransId="{C020F970-6E45-466D-83F9-D72263F2420E}"/>
    <dgm:cxn modelId="{C0CBF164-E148-4E1D-B5F7-D8B71F824AAD}" srcId="{755B92BA-1C1F-4AD4-9E1D-1E4A388A0EFC}" destId="{56AEDCDE-21DC-4F9E-B601-6972DD21D69A}" srcOrd="1" destOrd="0" parTransId="{71BD31C1-FA93-4276-A7D7-BF546E8E88E3}" sibTransId="{76C506A5-9CD5-47F1-9C0E-B7BE15B786C4}"/>
    <dgm:cxn modelId="{FC63BB49-723F-4A4A-AA5A-E80585B9C939}" type="presOf" srcId="{D2DBB0AB-7C7B-4712-A415-DAF378202B5B}" destId="{E8D5FB29-3173-4A61-B8E3-8E2948FF9266}" srcOrd="0" destOrd="0" presId="urn:microsoft.com/office/officeart/2005/8/layout/radial3"/>
    <dgm:cxn modelId="{0C92CA3E-5F2A-4680-A06F-B6987E088F64}" type="presOf" srcId="{14771E73-3C45-4ECA-AA60-55CA7032143C}" destId="{2C77B430-5449-4E3E-87B0-4889F577D312}" srcOrd="0" destOrd="0" presId="urn:microsoft.com/office/officeart/2005/8/layout/radial3"/>
    <dgm:cxn modelId="{60413E3E-A4E3-40AD-BEA8-C6F4EAE3C437}" srcId="{755B92BA-1C1F-4AD4-9E1D-1E4A388A0EFC}" destId="{279E5238-9D41-446A-BA06-00678D417448}" srcOrd="3" destOrd="0" parTransId="{333F2A03-9A76-43B2-A13B-5BDAFD007ADF}" sibTransId="{05A5C60E-7EA3-4008-ADBC-BFFC7E99C00D}"/>
    <dgm:cxn modelId="{A9591960-7ECF-4C8C-BFC4-54AE8AEB8E61}" type="presOf" srcId="{56AEDCDE-21DC-4F9E-B601-6972DD21D69A}" destId="{C0B54BD5-4F81-4E19-9DCB-30769A59D46D}" srcOrd="0" destOrd="0" presId="urn:microsoft.com/office/officeart/2005/8/layout/radial3"/>
    <dgm:cxn modelId="{2D8EC0D9-1A39-467C-B41D-07510A9803B5}" type="presOf" srcId="{755B92BA-1C1F-4AD4-9E1D-1E4A388A0EFC}" destId="{DDE1BE1E-0570-4AD1-A927-148B62E440F2}" srcOrd="0" destOrd="0" presId="urn:microsoft.com/office/officeart/2005/8/layout/radial3"/>
    <dgm:cxn modelId="{776823DA-8189-4FAD-90C9-77A55A85489E}" srcId="{4032C542-649F-4855-8D53-B266DD106131}" destId="{755B92BA-1C1F-4AD4-9E1D-1E4A388A0EFC}" srcOrd="0" destOrd="0" parTransId="{140BA77B-FED8-4205-93E1-F3992C92731C}" sibTransId="{AD2CC555-BAD0-4473-B640-749FA2B058B1}"/>
    <dgm:cxn modelId="{8B47C904-888F-4539-8493-D3F3B56110EE}" type="presParOf" srcId="{99698730-351F-4AC7-99C6-56284BF9135B}" destId="{88B1C786-287A-4ADA-80C3-91E81A43157F}" srcOrd="0" destOrd="0" presId="urn:microsoft.com/office/officeart/2005/8/layout/radial3"/>
    <dgm:cxn modelId="{0AD0B596-7B6F-43F4-A1B3-6E834971FEE3}" type="presParOf" srcId="{88B1C786-287A-4ADA-80C3-91E81A43157F}" destId="{DDE1BE1E-0570-4AD1-A927-148B62E440F2}" srcOrd="0" destOrd="0" presId="urn:microsoft.com/office/officeart/2005/8/layout/radial3"/>
    <dgm:cxn modelId="{79E39345-F7A0-4125-A4EC-8BCF5B9FC825}" type="presParOf" srcId="{88B1C786-287A-4ADA-80C3-91E81A43157F}" destId="{2C77B430-5449-4E3E-87B0-4889F577D312}" srcOrd="1" destOrd="0" presId="urn:microsoft.com/office/officeart/2005/8/layout/radial3"/>
    <dgm:cxn modelId="{49467AB8-FD28-4DFC-AE64-44F1259A4E32}" type="presParOf" srcId="{88B1C786-287A-4ADA-80C3-91E81A43157F}" destId="{C0B54BD5-4F81-4E19-9DCB-30769A59D46D}" srcOrd="2" destOrd="0" presId="urn:microsoft.com/office/officeart/2005/8/layout/radial3"/>
    <dgm:cxn modelId="{55FB2CE5-6011-47F3-9D1F-C998ACCA2834}" type="presParOf" srcId="{88B1C786-287A-4ADA-80C3-91E81A43157F}" destId="{E8D5FB29-3173-4A61-B8E3-8E2948FF9266}" srcOrd="3" destOrd="0" presId="urn:microsoft.com/office/officeart/2005/8/layout/radial3"/>
    <dgm:cxn modelId="{F1C45D80-63C4-42D7-B4D6-C4AF304833A9}" type="presParOf" srcId="{88B1C786-287A-4ADA-80C3-91E81A43157F}" destId="{63B396FF-F3DE-4797-B4AC-434C65C5A566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E1BE1E-0570-4AD1-A927-148B62E440F2}">
      <dsp:nvSpPr>
        <dsp:cNvPr id="0" name=""/>
        <dsp:cNvSpPr/>
      </dsp:nvSpPr>
      <dsp:spPr>
        <a:xfrm>
          <a:off x="2590195" y="1186291"/>
          <a:ext cx="2661071" cy="2661071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/>
            <a:t>Survivor</a:t>
          </a:r>
        </a:p>
      </dsp:txBody>
      <dsp:txXfrm>
        <a:off x="2979900" y="1575996"/>
        <a:ext cx="1881661" cy="1881661"/>
      </dsp:txXfrm>
    </dsp:sp>
    <dsp:sp modelId="{2C77B430-5449-4E3E-87B0-4889F577D312}">
      <dsp:nvSpPr>
        <dsp:cNvPr id="0" name=""/>
        <dsp:cNvSpPr/>
      </dsp:nvSpPr>
      <dsp:spPr>
        <a:xfrm>
          <a:off x="6310539" y="3287038"/>
          <a:ext cx="1359328" cy="1372647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Health</a:t>
          </a:r>
        </a:p>
      </dsp:txBody>
      <dsp:txXfrm>
        <a:off x="6509608" y="3488057"/>
        <a:ext cx="961190" cy="970609"/>
      </dsp:txXfrm>
    </dsp:sp>
    <dsp:sp modelId="{C0B54BD5-4F81-4E19-9DCB-30769A59D46D}">
      <dsp:nvSpPr>
        <dsp:cNvPr id="0" name=""/>
        <dsp:cNvSpPr/>
      </dsp:nvSpPr>
      <dsp:spPr>
        <a:xfrm>
          <a:off x="5956716" y="87997"/>
          <a:ext cx="2109058" cy="1981753"/>
        </a:xfrm>
        <a:prstGeom prst="ellipse">
          <a:avLst/>
        </a:prstGeom>
        <a:solidFill>
          <a:schemeClr val="accent4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baseline="0" dirty="0"/>
            <a:t>Safety</a:t>
          </a:r>
        </a:p>
      </dsp:txBody>
      <dsp:txXfrm>
        <a:off x="6265580" y="378218"/>
        <a:ext cx="1491330" cy="1401311"/>
      </dsp:txXfrm>
    </dsp:sp>
    <dsp:sp modelId="{E8D5FB29-3173-4A61-B8E3-8E2948FF9266}">
      <dsp:nvSpPr>
        <dsp:cNvPr id="0" name=""/>
        <dsp:cNvSpPr/>
      </dsp:nvSpPr>
      <dsp:spPr>
        <a:xfrm>
          <a:off x="317052" y="3523793"/>
          <a:ext cx="972901" cy="900187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/>
            <a:t>Psychosocial</a:t>
          </a:r>
        </a:p>
      </dsp:txBody>
      <dsp:txXfrm>
        <a:off x="459530" y="3655622"/>
        <a:ext cx="687945" cy="636529"/>
      </dsp:txXfrm>
    </dsp:sp>
    <dsp:sp modelId="{63B396FF-F3DE-4797-B4AC-434C65C5A566}">
      <dsp:nvSpPr>
        <dsp:cNvPr id="0" name=""/>
        <dsp:cNvSpPr/>
      </dsp:nvSpPr>
      <dsp:spPr>
        <a:xfrm>
          <a:off x="150131" y="456581"/>
          <a:ext cx="1332784" cy="1269717"/>
        </a:xfrm>
        <a:prstGeom prst="ellipse">
          <a:avLst/>
        </a:prstGeom>
        <a:solidFill>
          <a:schemeClr val="accent6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/>
            <a:t>Justice</a:t>
          </a:r>
        </a:p>
      </dsp:txBody>
      <dsp:txXfrm>
        <a:off x="345313" y="642527"/>
        <a:ext cx="942420" cy="8978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128A5288-0FB4-9140-B1E1-EC75F160B15D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BCF100B-849E-EC43-82FA-5DA0ED8EBF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292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67E59BEB-9678-CF42-A541-10C099E0E523}" type="datetimeFigureOut">
              <a:rPr lang="en-US" smtClean="0"/>
              <a:pPr/>
              <a:t>12/21/2016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497" tIns="46749" rIns="93497" bIns="4674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823"/>
            <a:ext cx="5642610" cy="4189095"/>
          </a:xfrm>
          <a:prstGeom prst="rect">
            <a:avLst/>
          </a:prstGeom>
        </p:spPr>
        <p:txBody>
          <a:bodyPr vert="horz" lIns="93497" tIns="46749" rIns="93497" bIns="467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029"/>
            <a:ext cx="3056414" cy="465455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1C518665-41FC-F14F-AE91-55B01599AC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3284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1582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69889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612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8548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828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74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9148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b="1" dirty="0"/>
          </a:p>
          <a:p>
            <a:r>
              <a:rPr lang="en-US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162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518665-41FC-F14F-AE91-55B01599AC7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577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3"/>
          <p:cNvSpPr>
            <a:spLocks noGrp="1"/>
          </p:cNvSpPr>
          <p:nvPr>
            <p:ph type="body" sz="quarter" idx="4294967295"/>
          </p:nvPr>
        </p:nvSpPr>
        <p:spPr>
          <a:xfrm>
            <a:off x="3352800" y="2743200"/>
            <a:ext cx="5486400" cy="9906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4400" b="1" dirty="0">
              <a:solidFill>
                <a:srgbClr val="2C5697"/>
              </a:solidFill>
            </a:endParaRPr>
          </a:p>
        </p:txBody>
      </p:sp>
      <p:sp>
        <p:nvSpPr>
          <p:cNvPr id="4" name="Text Placeholder 4"/>
          <p:cNvSpPr>
            <a:spLocks noGrp="1"/>
          </p:cNvSpPr>
          <p:nvPr>
            <p:ph type="body" sz="quarter" idx="4294967295"/>
          </p:nvPr>
        </p:nvSpPr>
        <p:spPr>
          <a:xfrm>
            <a:off x="3352800" y="3886200"/>
            <a:ext cx="5486400" cy="533400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en-US" sz="1800" dirty="0">
              <a:solidFill>
                <a:srgbClr val="E10267"/>
              </a:solidFill>
              <a:latin typeface="GothamBook" pitchFamily="50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ng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lnSpc>
                <a:spcPct val="80000"/>
              </a:lnSpc>
              <a:defRPr sz="37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819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 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8923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ctives_Photo">
    <p:bg>
      <p:bgPr>
        <a:solidFill>
          <a:srgbClr val="203F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70745"/>
            <a:ext cx="8229600" cy="5127452"/>
          </a:xfrm>
          <a:solidFill>
            <a:schemeClr val="tx1">
              <a:alpha val="80000"/>
            </a:schemeClr>
          </a:solidFill>
        </p:spPr>
        <p:txBody>
          <a:bodyPr lIns="457200" rIns="457200" anchor="ctr" anchorCtr="0"/>
          <a:lstStyle>
            <a:lvl1pPr>
              <a:defRPr>
                <a:solidFill>
                  <a:srgbClr val="2C5697"/>
                </a:solidFill>
              </a:defRPr>
            </a:lvl1pPr>
            <a:lvl2pPr>
              <a:defRPr>
                <a:solidFill>
                  <a:srgbClr val="2C5697"/>
                </a:solidFill>
              </a:defRPr>
            </a:lvl2pPr>
            <a:lvl3pPr>
              <a:defRPr>
                <a:solidFill>
                  <a:srgbClr val="2C5697"/>
                </a:solidFill>
              </a:defRPr>
            </a:lvl3pPr>
            <a:lvl4pPr>
              <a:defRPr>
                <a:solidFill>
                  <a:srgbClr val="2C5697"/>
                </a:solidFill>
              </a:defRPr>
            </a:lvl4pPr>
            <a:lvl5pPr>
              <a:defRPr>
                <a:solidFill>
                  <a:srgbClr val="2C5697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7813386" y="6429742"/>
            <a:ext cx="11909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4A46A4BB-7A2A-444D-9306-DE68DB00A4AB}" type="slidenum">
              <a:rPr lang="en-US" sz="1100" smtClean="0">
                <a:solidFill>
                  <a:srgbClr val="FFFFFF"/>
                </a:solidFill>
              </a:rPr>
              <a:pPr algn="r"/>
              <a:t>‹#›</a:t>
            </a:fld>
            <a:endParaRPr lang="en-US" sz="11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816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0059" y="2183279"/>
            <a:ext cx="5545791" cy="2474260"/>
          </a:xfrm>
        </p:spPr>
        <p:txBody>
          <a:bodyPr/>
          <a:lstStyle>
            <a:lvl1pPr>
              <a:defRPr>
                <a:solidFill>
                  <a:srgbClr val="E1026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95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630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22071" y="6540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6" r:id="rId3"/>
    <p:sldLayoutId id="2147483654" r:id="rId4"/>
    <p:sldLayoutId id="2147483655" r:id="rId5"/>
    <p:sldLayoutId id="2147483653" r:id="rId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b="1" i="0" kern="1200">
          <a:solidFill>
            <a:schemeClr val="tx1"/>
          </a:solidFill>
          <a:latin typeface="Calibri"/>
          <a:ea typeface="+mj-ea"/>
          <a:cs typeface="Calibri"/>
        </a:defRPr>
      </a:lvl1pPr>
    </p:titleStyle>
    <p:bodyStyle>
      <a:lvl1pPr marL="342900" indent="-3429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3000" kern="1200" dirty="0" smtClean="0">
          <a:solidFill>
            <a:srgbClr val="464646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800" kern="1200" dirty="0" smtClean="0">
          <a:solidFill>
            <a:srgbClr val="464646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•"/>
        <a:defRPr lang="en-US" sz="2400" kern="1200" dirty="0" smtClean="0">
          <a:solidFill>
            <a:srgbClr val="464646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–"/>
        <a:defRPr lang="en-US" sz="2000" kern="1200" dirty="0" smtClean="0">
          <a:solidFill>
            <a:srgbClr val="464646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lnSpc>
          <a:spcPct val="80000"/>
        </a:lnSpc>
        <a:spcBef>
          <a:spcPts val="1000"/>
        </a:spcBef>
        <a:buClr>
          <a:srgbClr val="E10267"/>
        </a:buClr>
        <a:buFont typeface="Arial"/>
        <a:buChar char="»"/>
        <a:defRPr lang="en-US" sz="2000" kern="1200" dirty="0">
          <a:solidFill>
            <a:srgbClr val="464646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2"/>
          <p:cNvSpPr txBox="1">
            <a:spLocks/>
          </p:cNvSpPr>
          <p:nvPr/>
        </p:nvSpPr>
        <p:spPr>
          <a:xfrm>
            <a:off x="3164120" y="1828800"/>
            <a:ext cx="5689600" cy="32004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342900" indent="-3429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3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8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•"/>
              <a:defRPr lang="en-US" sz="24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–"/>
              <a:defRPr lang="en-US" sz="2000" kern="1200" dirty="0" smtClean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lnSpc>
                <a:spcPct val="80000"/>
              </a:lnSpc>
              <a:spcBef>
                <a:spcPts val="1000"/>
              </a:spcBef>
              <a:buClr>
                <a:srgbClr val="E10267"/>
              </a:buClr>
              <a:buFont typeface="Arial"/>
              <a:buChar char="»"/>
              <a:defRPr lang="en-US" sz="2000" kern="1200" dirty="0">
                <a:solidFill>
                  <a:srgbClr val="464646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TRIPLE JEOPARDY: Protecting 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3600" b="1" dirty="0">
                <a:solidFill>
                  <a:srgbClr val="2C5697"/>
                </a:solidFill>
                <a:cs typeface="Arial"/>
              </a:rPr>
              <a:t>At-Risk Refugee Survivors of Sexual and Gender-Based Violence</a:t>
            </a: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endParaRPr lang="en-US" sz="2400" b="1" dirty="0">
              <a:solidFill>
                <a:srgbClr val="E10267"/>
              </a:solidFill>
              <a:cs typeface="Arial"/>
            </a:endParaRPr>
          </a:p>
          <a:p>
            <a:pPr marL="0" indent="0" algn="ctr">
              <a:spcBef>
                <a:spcPct val="0"/>
              </a:spcBef>
              <a:buClrTx/>
              <a:buFont typeface="Arial"/>
              <a:buNone/>
              <a:defRPr/>
            </a:pPr>
            <a:r>
              <a:rPr lang="en-US" sz="2300" dirty="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RESPONSE TO SGBV </a:t>
            </a:r>
            <a:r>
              <a:rPr lang="en-US" sz="2300">
                <a:solidFill>
                  <a:srgbClr val="E10267"/>
                </a:solidFill>
                <a:uFill>
                  <a:solidFill>
                    <a:srgbClr val="2C5697"/>
                  </a:solidFill>
                </a:uFill>
                <a:cs typeface="Arial"/>
              </a:rPr>
              <a:t>– MALE REFUGEES</a:t>
            </a:r>
            <a:endParaRPr lang="en-US" sz="2300" dirty="0">
              <a:solidFill>
                <a:srgbClr val="E10267"/>
              </a:solidFill>
              <a:uFill>
                <a:solidFill>
                  <a:srgbClr val="2C5697"/>
                </a:solidFill>
              </a:u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438086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Provide the same quality of services to all survivors regardless of their sex, age, ethnicity and disability</a:t>
            </a:r>
          </a:p>
          <a:p>
            <a:pPr lvl="0"/>
            <a:r>
              <a:rPr lang="en-US" dirty="0"/>
              <a:t>Present all available options to survivors, even if you are not yet sure how they will participate in these activities</a:t>
            </a:r>
          </a:p>
          <a:p>
            <a:pPr lvl="0"/>
            <a:r>
              <a:rPr lang="en-US" dirty="0"/>
              <a:t>Be prepared to try several different ways of communicating these options </a:t>
            </a:r>
          </a:p>
          <a:p>
            <a:pPr lvl="0"/>
            <a:r>
              <a:rPr lang="en-US" dirty="0"/>
              <a:t>Give the survivor time to think about these options and to ask questions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Inclusion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65251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229600" cy="4772660"/>
          </a:xfrm>
        </p:spPr>
        <p:txBody>
          <a:bodyPr>
            <a:normAutofit/>
          </a:bodyPr>
          <a:lstStyle/>
          <a:p>
            <a:r>
              <a:rPr lang="en-US" dirty="0"/>
              <a:t>Access to a wide range of services and activities  is critical for effective recovery</a:t>
            </a:r>
          </a:p>
          <a:p>
            <a:r>
              <a:rPr lang="en-US" dirty="0"/>
              <a:t>Develop a multi-sectoral approach, involving</a:t>
            </a:r>
          </a:p>
          <a:p>
            <a:pPr lvl="1"/>
            <a:r>
              <a:rPr lang="en-US" dirty="0"/>
              <a:t>Medical, psychological, psychosocial, legal and economic responses</a:t>
            </a:r>
          </a:p>
          <a:p>
            <a:r>
              <a:rPr lang="en-US" dirty="0"/>
              <a:t>Engage the community in addressing stigma and discrimination relating to SGBV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Multi-sectoral Approaches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22088641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Survivor-Centered Approach</a:t>
            </a:r>
            <a:endParaRPr lang="en-US" b="0" dirty="0"/>
          </a:p>
        </p:txBody>
      </p:sp>
      <p:graphicFrame>
        <p:nvGraphicFramePr>
          <p:cNvPr id="5" name="Content Placeholder 6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34411443"/>
              </p:ext>
            </p:extLst>
          </p:nvPr>
        </p:nvGraphicFramePr>
        <p:xfrm>
          <a:off x="457200" y="1463675"/>
          <a:ext cx="8229600" cy="47974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099733" y="2296494"/>
            <a:ext cx="416841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952978" y="5467317"/>
            <a:ext cx="4674103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1256035" y="3320756"/>
            <a:ext cx="0" cy="153166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7434642" y="3620949"/>
            <a:ext cx="0" cy="10734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952978" y="3025422"/>
            <a:ext cx="962377" cy="595527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736110" y="2921548"/>
            <a:ext cx="665193" cy="399208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1862667" y="4549372"/>
            <a:ext cx="1111452" cy="60965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836356" y="4399100"/>
            <a:ext cx="914401" cy="56801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0345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Study: </a:t>
            </a:r>
            <a:r>
              <a:rPr lang="en-US" b="0" dirty="0" err="1"/>
              <a:t>Jacoub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135" y="1463040"/>
            <a:ext cx="8538359" cy="473587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err="1"/>
              <a:t>Jacoub</a:t>
            </a:r>
            <a:r>
              <a:rPr lang="en-US" sz="2800" dirty="0"/>
              <a:t> is a 41-year-old asylum seeker. He has been coming to Alain, the social worker at the camp, for help with recurring nightmares, headaches, lower back pain and inability to work. </a:t>
            </a:r>
          </a:p>
          <a:p>
            <a:pPr marL="0" indent="0">
              <a:buNone/>
            </a:pPr>
            <a:r>
              <a:rPr lang="en-US" sz="2800" dirty="0"/>
              <a:t>Alain noticed a deterioration in </a:t>
            </a:r>
            <a:r>
              <a:rPr lang="en-US" sz="2800" dirty="0" err="1"/>
              <a:t>Jacoub’s</a:t>
            </a:r>
            <a:r>
              <a:rPr lang="en-US" sz="2800" dirty="0"/>
              <a:t> situation and that recently he cannot sit properly.</a:t>
            </a:r>
          </a:p>
          <a:p>
            <a:pPr marL="0" indent="0">
              <a:buNone/>
            </a:pPr>
            <a:r>
              <a:rPr lang="en-US" sz="2800" dirty="0"/>
              <a:t>Samira, </a:t>
            </a:r>
            <a:r>
              <a:rPr lang="en-US" sz="2800" dirty="0" err="1"/>
              <a:t>Jacoub’s</a:t>
            </a:r>
            <a:r>
              <a:rPr lang="en-US" sz="2800" dirty="0"/>
              <a:t> wife, came yesterday and told Alain that </a:t>
            </a:r>
            <a:r>
              <a:rPr lang="en-US" sz="2800" dirty="0" err="1"/>
              <a:t>Jacoub</a:t>
            </a:r>
            <a:r>
              <a:rPr lang="en-US" sz="2800" dirty="0"/>
              <a:t>  mentioned something about committing suicide and that he has lost interest in her as a wife.  </a:t>
            </a:r>
          </a:p>
          <a:p>
            <a:pPr marL="0" indent="0">
              <a:buNone/>
            </a:pPr>
            <a:r>
              <a:rPr lang="en-US" sz="2800" dirty="0"/>
              <a:t>Alain suspects that </a:t>
            </a:r>
            <a:r>
              <a:rPr lang="en-US" sz="2800" dirty="0" err="1"/>
              <a:t>Jacoub</a:t>
            </a:r>
            <a:r>
              <a:rPr lang="en-US" sz="2800" dirty="0"/>
              <a:t> could be experiencing effects of sexual violence and is going to see him at his house to attempt to find out what is behind these symptoms and whether </a:t>
            </a:r>
            <a:r>
              <a:rPr lang="en-US" sz="2800" dirty="0" err="1"/>
              <a:t>Jacoub</a:t>
            </a:r>
            <a:r>
              <a:rPr lang="en-US" sz="2800" dirty="0"/>
              <a:t> needs more assistance than he has revealed.</a:t>
            </a:r>
          </a:p>
        </p:txBody>
      </p:sp>
    </p:spTree>
    <p:extLst>
      <p:ext uri="{BB962C8B-B14F-4D97-AF65-F5344CB8AC3E}">
        <p14:creationId xmlns:p14="http://schemas.microsoft.com/office/powerpoint/2010/main" val="1446798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survivor-centered approach empowers survivors to take a leading role in their recovery</a:t>
            </a:r>
          </a:p>
          <a:p>
            <a:r>
              <a:rPr lang="en-US" dirty="0"/>
              <a:t>Key principles include dignity, safety, confidentiality, empowerment, inclusion and a multi-sectoral approach</a:t>
            </a:r>
          </a:p>
          <a:p>
            <a:r>
              <a:rPr lang="en-US" dirty="0"/>
              <a:t>All principles also apply to men and boy survivors </a:t>
            </a:r>
          </a:p>
          <a:p>
            <a:r>
              <a:rPr lang="en-US" dirty="0"/>
              <a:t>We must adapt the way we interact with men and boy survivors (and caregivers for boys), as well as our communication methods to ensure these principles are implemented</a:t>
            </a:r>
          </a:p>
        </p:txBody>
      </p:sp>
    </p:spTree>
    <p:extLst>
      <p:ext uri="{BB962C8B-B14F-4D97-AF65-F5344CB8AC3E}">
        <p14:creationId xmlns:p14="http://schemas.microsoft.com/office/powerpoint/2010/main" val="12567700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17184" y="2185659"/>
            <a:ext cx="5545791" cy="2474260"/>
          </a:xfrm>
        </p:spPr>
        <p:txBody>
          <a:bodyPr>
            <a:normAutofit/>
          </a:bodyPr>
          <a:lstStyle/>
          <a:p>
            <a:pPr algn="r"/>
            <a:endParaRPr lang="en-US" sz="7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902234" cy="1117600"/>
          </a:xfrm>
        </p:spPr>
        <p:txBody>
          <a:bodyPr/>
          <a:lstStyle/>
          <a:p>
            <a:r>
              <a:rPr lang="en-US" dirty="0"/>
              <a:t>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905250" y="1463040"/>
            <a:ext cx="4810124" cy="4794885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2100" dirty="0"/>
              <a:t>By the end of the session, participants will be able to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Understand how to use the survivor-centered approach to respond to survivors of SGBV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100" dirty="0"/>
              <a:t>Recognize how to apply the approach to male refugees</a:t>
            </a:r>
          </a:p>
        </p:txBody>
      </p:sp>
    </p:spTree>
    <p:extLst>
      <p:ext uri="{BB962C8B-B14F-4D97-AF65-F5344CB8AC3E}">
        <p14:creationId xmlns:p14="http://schemas.microsoft.com/office/powerpoint/2010/main" val="4232990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853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2C5697"/>
                </a:solidFill>
              </a:rPr>
              <a:t>Group Brainstorming</a:t>
            </a:r>
          </a:p>
          <a:p>
            <a:pPr marL="0" indent="0">
              <a:buNone/>
            </a:pPr>
            <a:endParaRPr lang="en-US" sz="2000" dirty="0"/>
          </a:p>
          <a:p>
            <a:pPr marL="512064" indent="-512064"/>
            <a:r>
              <a:rPr lang="en-US" dirty="0"/>
              <a:t>How would you define the “survivor-centered” approach?</a:t>
            </a:r>
          </a:p>
          <a:p>
            <a:pPr marL="512064" indent="-512064"/>
            <a:r>
              <a:rPr lang="en-US" dirty="0"/>
              <a:t>Who should benefit from the approach?</a:t>
            </a:r>
          </a:p>
          <a:p>
            <a:pPr marL="512064" indent="-512064"/>
            <a:r>
              <a:rPr lang="en-US" dirty="0"/>
              <a:t>Who should use it?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Survivor-Centered Approach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295088"/>
            <a:ext cx="8322906" cy="5021735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 survivor-centered approach empowers survivors to </a:t>
            </a:r>
            <a:r>
              <a:rPr lang="en-US" b="1" dirty="0"/>
              <a:t>make informed decisions</a:t>
            </a:r>
            <a:r>
              <a:rPr lang="en-US" dirty="0"/>
              <a:t> based on their own priorities and </a:t>
            </a:r>
            <a:r>
              <a:rPr lang="en-US" b="1" dirty="0"/>
              <a:t>take a leading role</a:t>
            </a:r>
            <a:r>
              <a:rPr lang="en-US" dirty="0"/>
              <a:t> in their path to recovery</a:t>
            </a:r>
          </a:p>
          <a:p>
            <a:r>
              <a:rPr lang="en-US" dirty="0"/>
              <a:t>Diverse survivors should benefit</a:t>
            </a:r>
          </a:p>
          <a:p>
            <a:pPr lvl="1"/>
            <a:r>
              <a:rPr lang="en-US" dirty="0"/>
              <a:t>Young, old, men, boys, women, girls, </a:t>
            </a:r>
            <a:r>
              <a:rPr lang="en-US" dirty="0" smtClean="0"/>
              <a:t>LGBTI</a:t>
            </a:r>
            <a:r>
              <a:rPr lang="en-US" dirty="0"/>
              <a:t>, people with disabilities</a:t>
            </a:r>
          </a:p>
          <a:p>
            <a:pPr lvl="1"/>
            <a:r>
              <a:rPr lang="en-US" dirty="0"/>
              <a:t>Citizens, refugees, internally displaced, stateless, migrants</a:t>
            </a:r>
          </a:p>
          <a:p>
            <a:r>
              <a:rPr lang="en-US" dirty="0"/>
              <a:t>Diverse supporters should use it</a:t>
            </a:r>
          </a:p>
          <a:p>
            <a:pPr lvl="1"/>
            <a:r>
              <a:rPr lang="en-US" dirty="0"/>
              <a:t>Family, caregivers, community members</a:t>
            </a:r>
          </a:p>
          <a:p>
            <a:pPr lvl="1"/>
            <a:r>
              <a:rPr lang="en-US" dirty="0"/>
              <a:t>Service providers (medical, mental health, legal, psychosocial)</a:t>
            </a:r>
          </a:p>
          <a:p>
            <a:pPr marL="0" indent="0">
              <a:buNone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6612" y="0"/>
            <a:ext cx="8500188" cy="1095375"/>
          </a:xfrm>
        </p:spPr>
        <p:txBody>
          <a:bodyPr>
            <a:normAutofit fontScale="90000"/>
          </a:bodyPr>
          <a:lstStyle/>
          <a:p>
            <a:r>
              <a:rPr lang="en-US" dirty="0"/>
              <a:t>Definition of Survivor-Centered Approach</a:t>
            </a:r>
          </a:p>
        </p:txBody>
      </p:sp>
    </p:spTree>
    <p:extLst>
      <p:ext uri="{BB962C8B-B14F-4D97-AF65-F5344CB8AC3E}">
        <p14:creationId xmlns:p14="http://schemas.microsoft.com/office/powerpoint/2010/main" val="3862475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81076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Dignity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Safety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Confidentiality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Empowerment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Inclusion</a:t>
            </a:r>
          </a:p>
          <a:p>
            <a:pPr marL="0" indent="0">
              <a:spcBef>
                <a:spcPts val="0"/>
              </a:spcBef>
              <a:buNone/>
            </a:pP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Multi-sectoral approaches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Principles of the Survivor-Centered Approach</a:t>
            </a:r>
          </a:p>
        </p:txBody>
      </p:sp>
    </p:spTree>
    <p:extLst>
      <p:ext uri="{BB962C8B-B14F-4D97-AF65-F5344CB8AC3E}">
        <p14:creationId xmlns:p14="http://schemas.microsoft.com/office/powerpoint/2010/main" val="2221730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idx="4294967295"/>
          </p:nvPr>
        </p:nvSpPr>
        <p:spPr>
          <a:xfrm>
            <a:off x="457200" y="1463040"/>
            <a:ext cx="8229600" cy="47980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When providing services and support to survivors</a:t>
            </a:r>
          </a:p>
          <a:p>
            <a:pPr marL="512064" indent="-512064"/>
            <a:r>
              <a:rPr lang="en-US" dirty="0"/>
              <a:t>Ensure the availability of age- and gender-sensitive services, paying special attention to staff at clinics and other medical facilities</a:t>
            </a:r>
          </a:p>
          <a:p>
            <a:pPr marL="512064" indent="-512064"/>
            <a:r>
              <a:rPr lang="en-US" sz="3000" dirty="0"/>
              <a:t>Show respect and empathy</a:t>
            </a:r>
          </a:p>
          <a:p>
            <a:pPr marL="912114" lvl="1" indent="-512064"/>
            <a:r>
              <a:rPr lang="en-US" dirty="0"/>
              <a:t>Honor the choices, wishes and rights of survivors</a:t>
            </a:r>
          </a:p>
          <a:p>
            <a:pPr marL="912114" lvl="1" indent="-512064"/>
            <a:r>
              <a:rPr lang="en-US" sz="2800" dirty="0"/>
              <a:t>Be patient while they disclose their experiences</a:t>
            </a:r>
          </a:p>
          <a:p>
            <a:pPr marL="912114" lvl="1" indent="-512064"/>
            <a:r>
              <a:rPr lang="en-US" dirty="0"/>
              <a:t>Listen actively</a:t>
            </a:r>
          </a:p>
          <a:p>
            <a:pPr marL="912114" lvl="1" indent="-512064"/>
            <a:r>
              <a:rPr lang="en-US" sz="2800" dirty="0"/>
              <a:t>Be aware of your body language and tone of voice</a:t>
            </a:r>
          </a:p>
          <a:p>
            <a:pPr marL="912114" lvl="1" indent="-512064"/>
            <a:r>
              <a:rPr lang="en-US" dirty="0"/>
              <a:t>Never interrogate survivors</a:t>
            </a:r>
          </a:p>
          <a:p>
            <a:pPr marL="912114" lvl="1" indent="-512064"/>
            <a:r>
              <a:rPr lang="en-US" sz="2800" dirty="0"/>
              <a:t>Focus on survivors’ capacities, not vulnerabilities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Dignity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43900" cy="477266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Safety includes physical security and emotional well-being of the survivor and others</a:t>
            </a:r>
          </a:p>
          <a:p>
            <a:pPr>
              <a:lnSpc>
                <a:spcPct val="100000"/>
              </a:lnSpc>
            </a:pPr>
            <a:r>
              <a:rPr lang="en-US" dirty="0"/>
              <a:t>Assess potential risks with survivors (and for boys, if appropriate, guardians or caregivers)</a:t>
            </a:r>
          </a:p>
          <a:p>
            <a:pPr>
              <a:lnSpc>
                <a:spcPct val="100000"/>
              </a:lnSpc>
            </a:pPr>
            <a:r>
              <a:rPr lang="en-US" dirty="0"/>
              <a:t>Provide survivors with all relevant information and opportunities to mitigate risk</a:t>
            </a:r>
          </a:p>
          <a:p>
            <a:pPr>
              <a:lnSpc>
                <a:spcPct val="100000"/>
              </a:lnSpc>
            </a:pPr>
            <a:r>
              <a:rPr lang="en-US" dirty="0"/>
              <a:t>Allow survivors to identify and prioritize appropriate risk-mitigation measures</a:t>
            </a:r>
          </a:p>
          <a:p>
            <a:pPr>
              <a:lnSpc>
                <a:spcPct val="100000"/>
              </a:lnSpc>
            </a:pPr>
            <a:r>
              <a:rPr lang="en-US" dirty="0"/>
              <a:t>Cause no harm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Safety</a:t>
            </a:r>
          </a:p>
        </p:txBody>
      </p:sp>
    </p:spTree>
    <p:extLst>
      <p:ext uri="{BB962C8B-B14F-4D97-AF65-F5344CB8AC3E}">
        <p14:creationId xmlns:p14="http://schemas.microsoft.com/office/powerpoint/2010/main" val="334623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98580" y="1452512"/>
            <a:ext cx="8229600" cy="5760052"/>
          </a:xfrm>
        </p:spPr>
        <p:txBody>
          <a:bodyPr>
            <a:noAutofit/>
          </a:bodyPr>
          <a:lstStyle/>
          <a:p>
            <a:r>
              <a:rPr lang="en-US" sz="2600" dirty="0"/>
              <a:t>Confidentiality not only ensures survivors’ safety but is central to upholding their dignity and privacy</a:t>
            </a:r>
          </a:p>
          <a:p>
            <a:r>
              <a:rPr lang="en-US" sz="2600" dirty="0"/>
              <a:t>Secure consent from survivors (and, if appropriate, guardians or caregivers) when taking action to support recovery</a:t>
            </a:r>
          </a:p>
          <a:p>
            <a:r>
              <a:rPr lang="en-US" sz="2600" dirty="0"/>
              <a:t>Specify with survivors if their personal information needs to be shared with other agencies or professionals</a:t>
            </a:r>
          </a:p>
          <a:p>
            <a:r>
              <a:rPr lang="en-US" sz="2600" dirty="0"/>
              <a:t>Keep survivors’ records in a secure location at all times</a:t>
            </a:r>
          </a:p>
          <a:p>
            <a:r>
              <a:rPr lang="en-US" sz="2600" dirty="0"/>
              <a:t>Ensure staff, including interpreters and others involved in survivors’ recovery, uphold confidentiality requirements</a:t>
            </a:r>
          </a:p>
          <a:p>
            <a:r>
              <a:rPr lang="en-US" sz="2600" dirty="0"/>
              <a:t>Respect wishes of male survivors to keep their SGBV experience confidential from family and community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Confidentiality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037694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463041"/>
            <a:ext cx="8331200" cy="4823460"/>
          </a:xfrm>
        </p:spPr>
        <p:txBody>
          <a:bodyPr>
            <a:normAutofit/>
          </a:bodyPr>
          <a:lstStyle/>
          <a:p>
            <a:r>
              <a:rPr lang="en-US" dirty="0"/>
              <a:t>Empowerment helps survivors regain strength after abuse and take control of their lives</a:t>
            </a:r>
          </a:p>
          <a:p>
            <a:r>
              <a:rPr lang="en-US" dirty="0"/>
              <a:t>Develop a healing plan in collaboration with survivors (and, if appropriate, support people)</a:t>
            </a:r>
          </a:p>
          <a:p>
            <a:r>
              <a:rPr lang="en-US" dirty="0"/>
              <a:t>Frame the plan around the needs and priorities, as defined by the survivor</a:t>
            </a:r>
          </a:p>
          <a:p>
            <a:r>
              <a:rPr lang="en-US" dirty="0"/>
              <a:t>Involve survivors in all aspects of planning, services and protection</a:t>
            </a:r>
          </a:p>
          <a:p>
            <a:r>
              <a:rPr lang="en-US" dirty="0"/>
              <a:t>Consult with survivors during plan implementation to ensure it remains appropriate, and modify as needed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Empowerment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41247681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5043</TotalTime>
  <Words>786</Words>
  <Application>Microsoft Office PowerPoint</Application>
  <PresentationFormat>On-screen Show (4:3)</PresentationFormat>
  <Paragraphs>102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GothamBook</vt:lpstr>
      <vt:lpstr>Office Theme</vt:lpstr>
      <vt:lpstr>PowerPoint Presentation</vt:lpstr>
      <vt:lpstr>Objectives</vt:lpstr>
      <vt:lpstr>The Survivor-Centered Approach</vt:lpstr>
      <vt:lpstr>Definition of Survivor-Centered Approach</vt:lpstr>
      <vt:lpstr>Principles of the Survivor-Centered Approach</vt:lpstr>
      <vt:lpstr>Dignity</vt:lpstr>
      <vt:lpstr>Safety</vt:lpstr>
      <vt:lpstr>Confidentiality</vt:lpstr>
      <vt:lpstr>Empowerment</vt:lpstr>
      <vt:lpstr>Inclusion</vt:lpstr>
      <vt:lpstr>Multi-sectoral Approaches</vt:lpstr>
      <vt:lpstr>Survivor-Centered Approach</vt:lpstr>
      <vt:lpstr>Case Study: Jacoub</vt:lpstr>
      <vt:lpstr>Summary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Sarah Durham</dc:creator>
  <cp:lastModifiedBy>Bethany Orlikowski</cp:lastModifiedBy>
  <cp:revision>233</cp:revision>
  <cp:lastPrinted>2016-12-06T18:02:56Z</cp:lastPrinted>
  <dcterms:created xsi:type="dcterms:W3CDTF">2016-12-09T04:27:31Z</dcterms:created>
  <dcterms:modified xsi:type="dcterms:W3CDTF">2016-12-21T19:10:09Z</dcterms:modified>
</cp:coreProperties>
</file>