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8" r:id="rId2"/>
    <p:sldId id="333" r:id="rId3"/>
    <p:sldId id="330" r:id="rId4"/>
    <p:sldId id="334" r:id="rId5"/>
    <p:sldId id="331" r:id="rId6"/>
    <p:sldId id="321" r:id="rId7"/>
    <p:sldId id="326" r:id="rId8"/>
    <p:sldId id="325" r:id="rId9"/>
    <p:sldId id="339" r:id="rId10"/>
    <p:sldId id="327" r:id="rId11"/>
    <p:sldId id="335" r:id="rId12"/>
    <p:sldId id="311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203F6E"/>
    <a:srgbClr val="2C5697"/>
    <a:srgbClr val="E10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527" autoAdjust="0"/>
  </p:normalViewPr>
  <p:slideViewPr>
    <p:cSldViewPr snapToGrid="0" snapToObjects="1">
      <p:cViewPr varScale="1">
        <p:scale>
          <a:sx n="107" d="100"/>
          <a:sy n="107" d="100"/>
        </p:scale>
        <p:origin x="17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Haga clic para editar el estilo del título Maestro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Haga clic para 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/>
              <a:t>Haga clic para editar el estilo del título Maestro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Haga clic para 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>
                <a:solidFill>
                  <a:srgbClr val="2C5697"/>
                </a:solidFill>
                <a:cs typeface="Arial"/>
              </a:rPr>
              <a:t>TRIPLE RIESGO: Protegiendo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>
                <a:solidFill>
                  <a:srgbClr val="2C5697"/>
                </a:solidFill>
                <a:cs typeface="Arial"/>
              </a:rPr>
              <a:t>a los Refugiados Sobrevivientes de Violencia Sexual y de Género en Situación de Riesgo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ENTENDIENDO EL ENVEJECIMIENTO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‘Me </a:t>
            </a:r>
            <a:r>
              <a:rPr lang="en-US" i="1" dirty="0" err="1"/>
              <a:t>sentí</a:t>
            </a:r>
            <a:r>
              <a:rPr lang="en-US" i="1" dirty="0"/>
              <a:t> </a:t>
            </a:r>
            <a:r>
              <a:rPr lang="en-US" i="1" dirty="0" err="1"/>
              <a:t>muerta</a:t>
            </a:r>
            <a:r>
              <a:rPr lang="en-US" i="1" dirty="0"/>
              <a:t>, </a:t>
            </a:r>
            <a:r>
              <a:rPr lang="en-US" i="1" dirty="0" err="1"/>
              <a:t>muy</a:t>
            </a:r>
            <a:r>
              <a:rPr lang="en-US" i="1" dirty="0"/>
              <a:t> </a:t>
            </a:r>
            <a:r>
              <a:rPr lang="en-US" i="1" dirty="0" err="1"/>
              <a:t>muerta</a:t>
            </a:r>
            <a:r>
              <a:rPr lang="en-US" i="1" dirty="0"/>
              <a:t> y me </a:t>
            </a:r>
            <a:r>
              <a:rPr lang="en-US" i="1" dirty="0" err="1"/>
              <a:t>preguntaba</a:t>
            </a:r>
            <a:r>
              <a:rPr lang="en-US" i="1" dirty="0"/>
              <a:t> a </a:t>
            </a:r>
            <a:r>
              <a:rPr lang="en-US" i="1" dirty="0" err="1"/>
              <a:t>mí</a:t>
            </a:r>
            <a:r>
              <a:rPr lang="en-US" i="1" dirty="0"/>
              <a:t> </a:t>
            </a:r>
            <a:r>
              <a:rPr lang="en-US" i="1" dirty="0" err="1" smtClean="0"/>
              <a:t>misma</a:t>
            </a:r>
            <a:r>
              <a:rPr lang="en-US" i="1" dirty="0" smtClean="0"/>
              <a:t> </a:t>
            </a:r>
            <a:r>
              <a:rPr lang="en-US" i="1" dirty="0" err="1" smtClean="0"/>
              <a:t>por</a:t>
            </a:r>
            <a:r>
              <a:rPr lang="en-US" i="1" dirty="0" smtClean="0"/>
              <a:t> </a:t>
            </a:r>
            <a:r>
              <a:rPr lang="en-US" i="1" dirty="0" err="1"/>
              <a:t>qué</a:t>
            </a:r>
            <a:r>
              <a:rPr lang="en-US" i="1" dirty="0"/>
              <a:t> me </a:t>
            </a:r>
            <a:r>
              <a:rPr lang="en-US" i="1" dirty="0" err="1"/>
              <a:t>había</a:t>
            </a:r>
            <a:r>
              <a:rPr lang="en-US" i="1" dirty="0"/>
              <a:t> </a:t>
            </a:r>
            <a:r>
              <a:rPr lang="en-US" i="1" dirty="0" err="1"/>
              <a:t>sucedido</a:t>
            </a:r>
            <a:r>
              <a:rPr lang="en-US" i="1" dirty="0"/>
              <a:t>. </a:t>
            </a:r>
            <a:r>
              <a:rPr lang="en-US" i="1" dirty="0" err="1" smtClean="0"/>
              <a:t>Cuando</a:t>
            </a:r>
            <a:r>
              <a:rPr lang="en-US" i="1" dirty="0" smtClean="0"/>
              <a:t> </a:t>
            </a:r>
            <a:r>
              <a:rPr lang="en-US" i="1" dirty="0" err="1"/>
              <a:t>fui</a:t>
            </a:r>
            <a:r>
              <a:rPr lang="en-US" i="1" dirty="0"/>
              <a:t> al </a:t>
            </a:r>
            <a:r>
              <a:rPr lang="en-US" i="1" dirty="0" err="1"/>
              <a:t>gobierno</a:t>
            </a:r>
            <a:r>
              <a:rPr lang="en-US" i="1" dirty="0"/>
              <a:t> con </a:t>
            </a:r>
            <a:r>
              <a:rPr lang="en-US" i="1" dirty="0" err="1"/>
              <a:t>una</a:t>
            </a:r>
            <a:r>
              <a:rPr lang="en-US" i="1" dirty="0"/>
              <a:t> carta de </a:t>
            </a:r>
            <a:r>
              <a:rPr lang="en-US" i="1" dirty="0" err="1"/>
              <a:t>referencia</a:t>
            </a:r>
            <a:r>
              <a:rPr lang="en-US" i="1" dirty="0"/>
              <a:t> del </a:t>
            </a:r>
            <a:r>
              <a:rPr lang="en-US" i="1" dirty="0" err="1"/>
              <a:t>albergue</a:t>
            </a:r>
            <a:r>
              <a:rPr lang="en-US" i="1" dirty="0"/>
              <a:t>, </a:t>
            </a:r>
            <a:r>
              <a:rPr lang="en-US" i="1" dirty="0" err="1"/>
              <a:t>solamente</a:t>
            </a:r>
            <a:r>
              <a:rPr lang="en-US" i="1" dirty="0"/>
              <a:t> me </a:t>
            </a:r>
            <a:r>
              <a:rPr lang="en-US" i="1" dirty="0" err="1"/>
              <a:t>gritaron</a:t>
            </a:r>
            <a:r>
              <a:rPr lang="en-US" i="1" dirty="0"/>
              <a:t>, "¡No </a:t>
            </a:r>
            <a:r>
              <a:rPr lang="en-US" i="1" dirty="0" err="1"/>
              <a:t>nos</a:t>
            </a:r>
            <a:r>
              <a:rPr lang="en-US" i="1" dirty="0"/>
              <a:t> </a:t>
            </a:r>
            <a:r>
              <a:rPr lang="en-US" i="1" dirty="0" err="1"/>
              <a:t>gustan</a:t>
            </a:r>
            <a:r>
              <a:rPr lang="en-US" i="1" dirty="0"/>
              <a:t> </a:t>
            </a:r>
            <a:r>
              <a:rPr lang="en-US" i="1" dirty="0" err="1"/>
              <a:t>esta</a:t>
            </a:r>
            <a:r>
              <a:rPr lang="en-US" i="1" dirty="0"/>
              <a:t> </a:t>
            </a:r>
            <a:r>
              <a:rPr lang="en-US" i="1" dirty="0" err="1"/>
              <a:t>clase</a:t>
            </a:r>
            <a:r>
              <a:rPr lang="en-US" i="1" dirty="0"/>
              <a:t> de </a:t>
            </a:r>
            <a:r>
              <a:rPr lang="en-US" i="1" dirty="0" err="1"/>
              <a:t>cosas</a:t>
            </a:r>
            <a:r>
              <a:rPr lang="en-US" i="1" dirty="0"/>
              <a:t>!" (VSG)" </a:t>
            </a:r>
            <a:r>
              <a:rPr lang="en-US" i="1" dirty="0" err="1"/>
              <a:t>Esas</a:t>
            </a:r>
            <a:r>
              <a:rPr lang="en-US" i="1" dirty="0"/>
              <a:t> personas son </a:t>
            </a:r>
            <a:r>
              <a:rPr lang="en-US" i="1" dirty="0" err="1"/>
              <a:t>negligentes</a:t>
            </a:r>
            <a:r>
              <a:rPr lang="en-US" i="1" dirty="0"/>
              <a:t>, no </a:t>
            </a:r>
            <a:r>
              <a:rPr lang="en-US" i="1" dirty="0" err="1"/>
              <a:t>tienen</a:t>
            </a:r>
            <a:r>
              <a:rPr lang="en-US" i="1" dirty="0"/>
              <a:t> </a:t>
            </a:r>
            <a:r>
              <a:rPr lang="en-US" i="1" dirty="0" err="1"/>
              <a:t>corazón</a:t>
            </a:r>
            <a:r>
              <a:rPr lang="en-US" i="1" dirty="0"/>
              <a:t>;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siquiera</a:t>
            </a:r>
            <a:r>
              <a:rPr lang="en-US" i="1" dirty="0"/>
              <a:t> les </a:t>
            </a:r>
            <a:r>
              <a:rPr lang="en-US" i="1" dirty="0" err="1"/>
              <a:t>importa</a:t>
            </a:r>
            <a:r>
              <a:rPr lang="en-US" i="1" dirty="0"/>
              <a:t> que las personas </a:t>
            </a:r>
            <a:r>
              <a:rPr lang="en-US" i="1" dirty="0" err="1"/>
              <a:t>adultas</a:t>
            </a:r>
            <a:r>
              <a:rPr lang="en-US" i="1" dirty="0"/>
              <a:t> </a:t>
            </a:r>
            <a:r>
              <a:rPr lang="en-US" i="1" dirty="0" err="1"/>
              <a:t>mayores</a:t>
            </a:r>
            <a:r>
              <a:rPr lang="en-US" i="1" dirty="0"/>
              <a:t> </a:t>
            </a:r>
            <a:r>
              <a:rPr lang="en-US" i="1" dirty="0" err="1"/>
              <a:t>pidan</a:t>
            </a:r>
            <a:r>
              <a:rPr lang="en-US" i="1" dirty="0"/>
              <a:t> </a:t>
            </a:r>
            <a:r>
              <a:rPr lang="en-US" i="1" dirty="0" err="1"/>
              <a:t>ayuda</a:t>
            </a:r>
            <a:r>
              <a:rPr lang="en-US" i="1" dirty="0" smtClean="0"/>
              <a:t>. </a:t>
            </a:r>
            <a:r>
              <a:rPr lang="en-US" i="1" dirty="0" err="1"/>
              <a:t>Tienes</a:t>
            </a:r>
            <a:r>
              <a:rPr lang="en-US" i="1" dirty="0"/>
              <a:t> que </a:t>
            </a:r>
            <a:r>
              <a:rPr lang="en-US" i="1" dirty="0" err="1"/>
              <a:t>luchar</a:t>
            </a:r>
            <a:r>
              <a:rPr lang="en-US" i="1" dirty="0"/>
              <a:t> </a:t>
            </a:r>
            <a:r>
              <a:rPr lang="en-US" i="1" dirty="0" err="1"/>
              <a:t>por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misma</a:t>
            </a:r>
            <a:r>
              <a:rPr lang="en-US" i="1" dirty="0"/>
              <a:t> </a:t>
            </a:r>
            <a:r>
              <a:rPr lang="en-US" i="1" dirty="0" err="1"/>
              <a:t>porque</a:t>
            </a:r>
            <a:r>
              <a:rPr lang="en-US" i="1" dirty="0"/>
              <a:t> a </a:t>
            </a:r>
            <a:r>
              <a:rPr lang="en-US" i="1" dirty="0" err="1"/>
              <a:t>ellos</a:t>
            </a:r>
            <a:r>
              <a:rPr lang="en-US" i="1" dirty="0"/>
              <a:t> no les </a:t>
            </a:r>
            <a:r>
              <a:rPr lang="en-US" i="1" dirty="0" err="1"/>
              <a:t>importa</a:t>
            </a:r>
            <a:r>
              <a:rPr lang="en-US" i="1" dirty="0"/>
              <a:t>.  </a:t>
            </a: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como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no </a:t>
            </a:r>
            <a:r>
              <a:rPr lang="en-US" i="1" dirty="0" err="1"/>
              <a:t>eres</a:t>
            </a:r>
            <a:r>
              <a:rPr lang="en-US" i="1" dirty="0"/>
              <a:t> un </a:t>
            </a:r>
            <a:r>
              <a:rPr lang="en-US" i="1" dirty="0" err="1"/>
              <a:t>ser</a:t>
            </a:r>
            <a:r>
              <a:rPr lang="en-US" i="1" dirty="0"/>
              <a:t> </a:t>
            </a:r>
            <a:r>
              <a:rPr lang="en-US" i="1" dirty="0" err="1"/>
              <a:t>humano</a:t>
            </a:r>
            <a:r>
              <a:rPr lang="en-US" i="1" dirty="0"/>
              <a:t> </a:t>
            </a:r>
            <a:r>
              <a:rPr lang="en-US" i="1" dirty="0" err="1"/>
              <a:t>cuando</a:t>
            </a:r>
            <a:r>
              <a:rPr lang="en-US" i="1" dirty="0"/>
              <a:t>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ven</a:t>
            </a:r>
            <a:r>
              <a:rPr lang="en-US" i="1" dirty="0"/>
              <a:t> </a:t>
            </a:r>
            <a:r>
              <a:rPr lang="en-US" i="1" dirty="0" err="1"/>
              <a:t>ahí</a:t>
            </a:r>
            <a:r>
              <a:rPr lang="en-US" i="1" dirty="0"/>
              <a:t>.’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sz="2400" dirty="0" err="1"/>
              <a:t>Mujer</a:t>
            </a:r>
            <a:r>
              <a:rPr lang="en-US" sz="2400" dirty="0"/>
              <a:t> Mayor </a:t>
            </a:r>
            <a:r>
              <a:rPr lang="en-US" sz="2400" dirty="0" err="1"/>
              <a:t>Refugiada</a:t>
            </a:r>
            <a:r>
              <a:rPr lang="en-US" sz="2400" dirty="0"/>
              <a:t>, </a:t>
            </a:r>
            <a:r>
              <a:rPr lang="en-US" sz="2400" dirty="0" err="1"/>
              <a:t>Johannesburgo</a:t>
            </a:r>
            <a:r>
              <a:rPr lang="en-US" sz="2400" dirty="0"/>
              <a:t>, </a:t>
            </a:r>
            <a:r>
              <a:rPr lang="en-US" sz="2400" dirty="0" err="1"/>
              <a:t>Sudáfrica</a:t>
            </a:r>
            <a:r>
              <a:rPr lang="en-US" sz="2400" dirty="0"/>
              <a:t>, 8 de </a:t>
            </a:r>
            <a:r>
              <a:rPr lang="en-US" sz="2400" dirty="0" err="1"/>
              <a:t>Marzo</a:t>
            </a:r>
            <a:r>
              <a:rPr lang="en-US" sz="2400" dirty="0"/>
              <a:t>, 2014.</a:t>
            </a:r>
            <a:r>
              <a:rPr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009" y="0"/>
            <a:ext cx="8715981" cy="10953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Refugiados</a:t>
            </a:r>
            <a:r>
              <a:rPr lang="en-US" dirty="0"/>
              <a:t> </a:t>
            </a: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 </a:t>
            </a:r>
            <a:r>
              <a:rPr lang="en-US" dirty="0" err="1" smtClean="0"/>
              <a:t>Desplazados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/>
          </a:bodyPr>
          <a:lstStyle/>
          <a:p>
            <a:r>
              <a:rPr lang="en-US" dirty="0"/>
              <a:t>Las </a:t>
            </a:r>
            <a:r>
              <a:rPr lang="en-US" dirty="0" err="1"/>
              <a:t>situaciones</a:t>
            </a:r>
            <a:r>
              <a:rPr lang="en-US" dirty="0"/>
              <a:t> de </a:t>
            </a:r>
            <a:r>
              <a:rPr lang="en-US" dirty="0" err="1"/>
              <a:t>desplazamiento</a:t>
            </a:r>
            <a:r>
              <a:rPr lang="en-US" dirty="0"/>
              <a:t> </a:t>
            </a:r>
            <a:r>
              <a:rPr lang="en-US" dirty="0" err="1"/>
              <a:t>prolongado</a:t>
            </a:r>
            <a:r>
              <a:rPr lang="en-US" dirty="0"/>
              <a:t> </a:t>
            </a:r>
            <a:r>
              <a:rPr lang="en-US" dirty="0" err="1"/>
              <a:t>conducen</a:t>
            </a:r>
            <a:r>
              <a:rPr lang="en-US" dirty="0"/>
              <a:t> al </a:t>
            </a:r>
            <a:r>
              <a:rPr lang="en-US" dirty="0" err="1"/>
              <a:t>deterioro</a:t>
            </a:r>
            <a:r>
              <a:rPr lang="en-US" dirty="0"/>
              <a:t> social</a:t>
            </a:r>
          </a:p>
          <a:p>
            <a:r>
              <a:rPr lang="en-US" dirty="0"/>
              <a:t>Los </a:t>
            </a:r>
            <a:r>
              <a:rPr lang="en-US" dirty="0" err="1"/>
              <a:t>jóvenes</a:t>
            </a:r>
            <a:r>
              <a:rPr lang="en-US" dirty="0"/>
              <a:t> </a:t>
            </a:r>
            <a:r>
              <a:rPr lang="en-US" dirty="0" err="1"/>
              <a:t>buscan</a:t>
            </a:r>
            <a:r>
              <a:rPr lang="en-US" dirty="0"/>
              <a:t> </a:t>
            </a:r>
            <a:r>
              <a:rPr lang="en-US" dirty="0" err="1"/>
              <a:t>oportunidades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campamentos</a:t>
            </a:r>
            <a:endParaRPr lang="en-US" dirty="0"/>
          </a:p>
          <a:p>
            <a:r>
              <a:rPr lang="en-US" dirty="0"/>
              <a:t>A las personas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se les </a:t>
            </a:r>
            <a:r>
              <a:rPr lang="en-US" dirty="0" err="1"/>
              <a:t>deja</a:t>
            </a:r>
            <a:r>
              <a:rPr lang="en-US" dirty="0"/>
              <a:t> para que se </a:t>
            </a:r>
            <a:r>
              <a:rPr lang="en-US" dirty="0" err="1"/>
              <a:t>valgan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mismas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comunidad</a:t>
            </a:r>
            <a:r>
              <a:rPr lang="en-US" dirty="0"/>
              <a:t> con </a:t>
            </a:r>
            <a:r>
              <a:rPr lang="en-US" dirty="0" err="1"/>
              <a:t>escaso</a:t>
            </a:r>
            <a:r>
              <a:rPr lang="en-US" dirty="0"/>
              <a:t> </a:t>
            </a:r>
            <a:r>
              <a:rPr lang="en-US" dirty="0" err="1"/>
              <a:t>apoyo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proveedores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adoptar</a:t>
            </a:r>
            <a:r>
              <a:rPr lang="en-US" dirty="0"/>
              <a:t> un </a:t>
            </a:r>
            <a:r>
              <a:rPr lang="en-US" dirty="0" err="1"/>
              <a:t>prejuicio</a:t>
            </a:r>
            <a:r>
              <a:rPr lang="en-US" dirty="0"/>
              <a:t> similar, </a:t>
            </a:r>
            <a:r>
              <a:rPr lang="en-US" dirty="0" err="1"/>
              <a:t>descuidando</a:t>
            </a:r>
            <a:r>
              <a:rPr lang="en-US" dirty="0"/>
              <a:t> las </a:t>
            </a:r>
            <a:r>
              <a:rPr lang="en-US" dirty="0" err="1"/>
              <a:t>necesidades</a:t>
            </a:r>
            <a:r>
              <a:rPr lang="en-US" dirty="0"/>
              <a:t> de las personas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/>
              <a:t>mayores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560340" cy="10953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Impacto</a:t>
            </a:r>
            <a:r>
              <a:rPr lang="en-US" dirty="0"/>
              <a:t> del </a:t>
            </a:r>
            <a:r>
              <a:rPr lang="en-US" dirty="0" err="1"/>
              <a:t>Desplazamiento</a:t>
            </a:r>
            <a:r>
              <a:rPr lang="en-US" dirty="0"/>
              <a:t> </a:t>
            </a:r>
            <a:r>
              <a:rPr lang="en-US" dirty="0" err="1"/>
              <a:t>Prolongado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definición</a:t>
            </a:r>
            <a:r>
              <a:rPr lang="en-US" dirty="0"/>
              <a:t> sociocultural de </a:t>
            </a:r>
            <a:r>
              <a:rPr lang="en-US" dirty="0" err="1"/>
              <a:t>edad</a:t>
            </a:r>
            <a:endParaRPr lang="en-US" dirty="0"/>
          </a:p>
          <a:p>
            <a:pPr lvl="1"/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resultar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flexible y adaptable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contexto</a:t>
            </a:r>
            <a:r>
              <a:rPr lang="en-US" dirty="0"/>
              <a:t> a causa de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sociales</a:t>
            </a:r>
            <a:r>
              <a:rPr lang="en-US" dirty="0"/>
              <a:t>, </a:t>
            </a:r>
            <a:r>
              <a:rPr lang="en-US" dirty="0" err="1"/>
              <a:t>culturales</a:t>
            </a:r>
            <a:r>
              <a:rPr lang="en-US" dirty="0"/>
              <a:t>, </a:t>
            </a:r>
            <a:r>
              <a:rPr lang="en-US" dirty="0" err="1"/>
              <a:t>económicos</a:t>
            </a:r>
            <a:r>
              <a:rPr lang="en-US" dirty="0"/>
              <a:t>, </a:t>
            </a:r>
            <a:r>
              <a:rPr lang="en-US" dirty="0" err="1"/>
              <a:t>físicos</a:t>
            </a:r>
            <a:r>
              <a:rPr lang="en-US" dirty="0"/>
              <a:t> o de </a:t>
            </a:r>
            <a:r>
              <a:rPr lang="en-US" dirty="0" err="1"/>
              <a:t>salud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Discriminación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contra de las personas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Limitar</a:t>
            </a:r>
            <a:r>
              <a:rPr lang="en-US" dirty="0"/>
              <a:t> la </a:t>
            </a:r>
            <a:r>
              <a:rPr lang="en-US" dirty="0" err="1"/>
              <a:t>capacidad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persona para </a:t>
            </a:r>
            <a:r>
              <a:rPr lang="en-US" dirty="0" err="1"/>
              <a:t>participar</a:t>
            </a:r>
            <a:r>
              <a:rPr lang="en-US" dirty="0"/>
              <a:t> </a:t>
            </a:r>
            <a:r>
              <a:rPr lang="en-US" dirty="0" err="1"/>
              <a:t>equitativamente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sociedad</a:t>
            </a:r>
            <a:r>
              <a:rPr lang="en-US" dirty="0"/>
              <a:t> </a:t>
            </a:r>
            <a:r>
              <a:rPr lang="en-US" dirty="0" err="1"/>
              <a:t>debido</a:t>
            </a:r>
            <a:r>
              <a:rPr lang="en-US" dirty="0"/>
              <a:t> a la </a:t>
            </a:r>
            <a:r>
              <a:rPr lang="en-US" dirty="0" err="1"/>
              <a:t>percepción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edad</a:t>
            </a:r>
            <a:r>
              <a:rPr lang="en-US" dirty="0"/>
              <a:t>.</a:t>
            </a:r>
          </a:p>
          <a:p>
            <a:r>
              <a:rPr lang="en-US" dirty="0" err="1"/>
              <a:t>Interseccionalidad</a:t>
            </a:r>
            <a:endParaRPr lang="en-US" dirty="0"/>
          </a:p>
          <a:p>
            <a:pPr lvl="1"/>
            <a:r>
              <a:rPr lang="en-US" dirty="0"/>
              <a:t>Las </a:t>
            </a:r>
            <a:r>
              <a:rPr lang="en-US" dirty="0" err="1"/>
              <a:t>mujeres</a:t>
            </a:r>
            <a:r>
              <a:rPr lang="en-US" dirty="0"/>
              <a:t>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, las </a:t>
            </a:r>
            <a:r>
              <a:rPr lang="en-US" dirty="0" err="1"/>
              <a:t>minorías</a:t>
            </a:r>
            <a:r>
              <a:rPr lang="en-US" dirty="0"/>
              <a:t> </a:t>
            </a:r>
            <a:r>
              <a:rPr lang="en-US" dirty="0" err="1"/>
              <a:t>religiosas</a:t>
            </a:r>
            <a:r>
              <a:rPr lang="en-US" dirty="0"/>
              <a:t> o </a:t>
            </a:r>
            <a:r>
              <a:rPr lang="en-US" dirty="0" err="1"/>
              <a:t>sexuales</a:t>
            </a:r>
            <a:r>
              <a:rPr lang="en-US" dirty="0"/>
              <a:t>, y las personas con </a:t>
            </a:r>
            <a:r>
              <a:rPr lang="en-US" dirty="0" err="1"/>
              <a:t>discapacidad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enfrentar</a:t>
            </a:r>
            <a:r>
              <a:rPr lang="en-US" dirty="0"/>
              <a:t> </a:t>
            </a:r>
            <a:r>
              <a:rPr lang="en-US" dirty="0" err="1"/>
              <a:t>barreras</a:t>
            </a:r>
            <a:r>
              <a:rPr lang="en-US" dirty="0"/>
              <a:t> </a:t>
            </a:r>
            <a:r>
              <a:rPr lang="en-US" dirty="0" err="1"/>
              <a:t>aún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grandes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desplazamiento</a:t>
            </a:r>
            <a:r>
              <a:rPr lang="en-US" dirty="0"/>
              <a:t> </a:t>
            </a:r>
            <a:r>
              <a:rPr lang="en-US" dirty="0" err="1"/>
              <a:t>aísla</a:t>
            </a:r>
            <a:r>
              <a:rPr lang="en-US" dirty="0"/>
              <a:t> a las personas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 smtClean="0"/>
              <a:t>mayores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908812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600" dirty="0"/>
              <a:t>Al </a:t>
            </a:r>
            <a:r>
              <a:rPr lang="en-US" sz="2600" dirty="0" err="1"/>
              <a:t>finalizar</a:t>
            </a:r>
            <a:r>
              <a:rPr lang="en-US" sz="2600" dirty="0"/>
              <a:t> la </a:t>
            </a:r>
            <a:r>
              <a:rPr lang="en-US" sz="2600" dirty="0" smtClean="0"/>
              <a:t>session, </a:t>
            </a:r>
            <a:r>
              <a:rPr lang="en-US" sz="2600" dirty="0" err="1" smtClean="0"/>
              <a:t>los</a:t>
            </a:r>
            <a:r>
              <a:rPr lang="en-US" sz="2600" dirty="0"/>
              <a:t> </a:t>
            </a:r>
            <a:r>
              <a:rPr lang="en-US" sz="2600" dirty="0" err="1" smtClean="0"/>
              <a:t>participantes</a:t>
            </a:r>
            <a:r>
              <a:rPr lang="en-US" sz="2600" dirty="0" smtClean="0"/>
              <a:t> </a:t>
            </a:r>
            <a:r>
              <a:rPr lang="en-US" sz="2600" dirty="0" err="1"/>
              <a:t>habrán</a:t>
            </a:r>
            <a:r>
              <a:rPr lang="en-US" sz="2600" dirty="0"/>
              <a:t> </a:t>
            </a:r>
            <a:r>
              <a:rPr lang="en-US" sz="2600" dirty="0" err="1" smtClean="0"/>
              <a:t>comprendido</a:t>
            </a:r>
            <a:endParaRPr lang="en-US" sz="2600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Las </a:t>
            </a:r>
            <a:r>
              <a:rPr lang="en-US" sz="2600" dirty="0" err="1"/>
              <a:t>diferencias</a:t>
            </a:r>
            <a:r>
              <a:rPr lang="en-US" sz="2600" dirty="0"/>
              <a:t> entre las </a:t>
            </a:r>
            <a:r>
              <a:rPr lang="en-US" sz="2600" dirty="0" err="1"/>
              <a:t>definiciones</a:t>
            </a:r>
            <a:r>
              <a:rPr lang="en-US" sz="2600" dirty="0"/>
              <a:t> temporal, </a:t>
            </a:r>
            <a:r>
              <a:rPr lang="en-US" sz="2600" dirty="0" err="1"/>
              <a:t>biológica</a:t>
            </a:r>
            <a:r>
              <a:rPr lang="en-US" sz="2600" dirty="0"/>
              <a:t> y sociocultural del </a:t>
            </a:r>
            <a:r>
              <a:rPr lang="en-US" sz="2600" dirty="0" err="1"/>
              <a:t>envejecimiento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¿</a:t>
            </a:r>
            <a:r>
              <a:rPr lang="en-US" sz="2600" dirty="0" err="1"/>
              <a:t>Cómo</a:t>
            </a:r>
            <a:r>
              <a:rPr lang="en-US" sz="2600" dirty="0"/>
              <a:t> </a:t>
            </a:r>
            <a:r>
              <a:rPr lang="en-US" sz="2600" dirty="0" err="1"/>
              <a:t>afecta</a:t>
            </a:r>
            <a:r>
              <a:rPr lang="en-US" sz="2600" dirty="0"/>
              <a:t> la </a:t>
            </a:r>
            <a:r>
              <a:rPr lang="en-US" sz="2600" dirty="0" err="1"/>
              <a:t>discriminación</a:t>
            </a:r>
            <a:r>
              <a:rPr lang="en-US" sz="2600" dirty="0"/>
              <a:t> a las personas </a:t>
            </a:r>
            <a:r>
              <a:rPr lang="en-US" sz="2600" dirty="0" err="1"/>
              <a:t>adultas</a:t>
            </a:r>
            <a:r>
              <a:rPr lang="en-US" sz="2600" dirty="0"/>
              <a:t> </a:t>
            </a:r>
            <a:r>
              <a:rPr lang="en-US" sz="2600" dirty="0" err="1"/>
              <a:t>mayores</a:t>
            </a:r>
            <a:r>
              <a:rPr lang="en-US" sz="2600" dirty="0" smtClean="0"/>
              <a:t>? 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0107"/>
            <a:ext cx="3169403" cy="2112935"/>
          </a:xfrm>
          <a:prstGeom prst="rect">
            <a:avLst/>
          </a:prstGeom>
          <a:ln>
            <a:solidFill>
              <a:srgbClr val="464646"/>
            </a:solidFill>
          </a:ln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rgbClr val="2C5697"/>
                </a:solidFill>
              </a:rPr>
              <a:t>Lluvia de ideas en Grupo</a:t>
            </a:r>
          </a:p>
          <a:p>
            <a:pPr marL="0" indent="0">
              <a:buNone/>
            </a:pPr>
            <a:endParaRPr lang="en-US" sz="2000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/>
              <a:t>¿Cómo definiría usted "edad"?</a:t>
            </a:r>
            <a:r>
              <a:t> 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¿Cómo definiría usted "envejecimiento"?</a:t>
            </a:r>
            <a:r>
              <a:t>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Edad y Envejecimiento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r>
              <a:rPr lang="en-US" b="1" dirty="0"/>
              <a:t>Temporal </a:t>
            </a:r>
            <a:r>
              <a:rPr lang="en-US" dirty="0" smtClean="0"/>
              <a:t>– </a:t>
            </a:r>
            <a:r>
              <a:rPr lang="en-US" dirty="0" err="1" smtClean="0"/>
              <a:t>Basado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 y no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biológico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err="1"/>
              <a:t>Progresiva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dirigimos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</a:t>
            </a:r>
            <a:r>
              <a:rPr lang="en-US" dirty="0" err="1"/>
              <a:t>allá</a:t>
            </a:r>
            <a:r>
              <a:rPr lang="en-US" dirty="0"/>
              <a:t> al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paso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Irreversible</a:t>
            </a:r>
            <a:r>
              <a:rPr lang="en-US" dirty="0"/>
              <a:t> </a:t>
            </a:r>
            <a:r>
              <a:rPr lang="en-US" dirty="0" smtClean="0"/>
              <a:t>– La </a:t>
            </a:r>
            <a:r>
              <a:rPr lang="en-US" dirty="0" err="1"/>
              <a:t>edad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progresiva</a:t>
            </a:r>
            <a:r>
              <a:rPr lang="en-US" dirty="0"/>
              <a:t>; </a:t>
            </a:r>
            <a:r>
              <a:rPr lang="en-US" dirty="0" err="1"/>
              <a:t>unidireccional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r>
              <a:rPr lang="en-US" b="1" dirty="0" err="1"/>
              <a:t>Físico</a:t>
            </a:r>
            <a:r>
              <a:rPr lang="en-US" dirty="0"/>
              <a:t> </a:t>
            </a:r>
            <a:r>
              <a:rPr lang="en-US" dirty="0" smtClean="0"/>
              <a:t>– El </a:t>
            </a:r>
            <a:r>
              <a:rPr lang="en-US" dirty="0" err="1"/>
              <a:t>envejecimiento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biológico</a:t>
            </a:r>
            <a:r>
              <a:rPr lang="en-US" dirty="0"/>
              <a:t> y </a:t>
            </a:r>
            <a:r>
              <a:rPr lang="en-US" dirty="0" err="1"/>
              <a:t>afecta</a:t>
            </a:r>
            <a:r>
              <a:rPr lang="en-US" dirty="0"/>
              <a:t> a </a:t>
            </a:r>
            <a:r>
              <a:rPr lang="en-US" dirty="0" err="1"/>
              <a:t>diferentes</a:t>
            </a:r>
            <a:r>
              <a:rPr lang="en-US" dirty="0"/>
              <a:t> personas de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maneras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/>
              <a:t>Progresivo</a:t>
            </a:r>
            <a:r>
              <a:rPr lang="en-US" b="1" dirty="0"/>
              <a:t> </a:t>
            </a:r>
            <a:r>
              <a:rPr lang="en-US" dirty="0" smtClean="0"/>
              <a:t>– Su </a:t>
            </a:r>
            <a:r>
              <a:rPr lang="en-US" dirty="0" err="1"/>
              <a:t>ritmo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difiere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persona a </a:t>
            </a:r>
            <a:r>
              <a:rPr lang="en-US" dirty="0" err="1"/>
              <a:t>otra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Irreversible</a:t>
            </a:r>
            <a:r>
              <a:rPr lang="en-US" dirty="0"/>
              <a:t> </a:t>
            </a:r>
            <a:r>
              <a:rPr lang="en-US" dirty="0" smtClean="0"/>
              <a:t>– El </a:t>
            </a:r>
            <a:r>
              <a:rPr lang="en-US" dirty="0" err="1"/>
              <a:t>envejecimiento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detenerse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siquiera</a:t>
            </a:r>
            <a:r>
              <a:rPr lang="en-US" dirty="0"/>
              <a:t> con </a:t>
            </a:r>
            <a:r>
              <a:rPr lang="en-US" dirty="0" err="1"/>
              <a:t>cosméticos</a:t>
            </a:r>
            <a:r>
              <a:rPr lang="en-US" dirty="0"/>
              <a:t>, </a:t>
            </a:r>
            <a:r>
              <a:rPr lang="en-US" dirty="0" err="1"/>
              <a:t>cirugía</a:t>
            </a:r>
            <a:r>
              <a:rPr lang="en-US" dirty="0"/>
              <a:t> </a:t>
            </a:r>
            <a:r>
              <a:rPr lang="en-US" dirty="0" err="1"/>
              <a:t>plástica</a:t>
            </a:r>
            <a:r>
              <a:rPr lang="en-US" dirty="0"/>
              <a:t> o </a:t>
            </a:r>
            <a:r>
              <a:rPr lang="en-US" dirty="0" err="1"/>
              <a:t>tratamiento</a:t>
            </a:r>
            <a:r>
              <a:rPr lang="en-US" dirty="0"/>
              <a:t> hormonal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Envejecimiento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fontScale="92500"/>
          </a:bodyPr>
          <a:lstStyle/>
          <a:p>
            <a:r>
              <a:rPr lang="en-US" sz="3200" dirty="0" err="1"/>
              <a:t>Naciones</a:t>
            </a:r>
            <a:r>
              <a:rPr lang="en-US" sz="3200" dirty="0"/>
              <a:t> </a:t>
            </a:r>
            <a:r>
              <a:rPr lang="en-US" sz="3200" dirty="0" err="1"/>
              <a:t>Unidas</a:t>
            </a:r>
            <a:r>
              <a:rPr lang="en-US" sz="3200" dirty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/>
              <a:t>persona mayor de 60 </a:t>
            </a:r>
            <a:r>
              <a:rPr lang="en-US" sz="3200" dirty="0" err="1"/>
              <a:t>años</a:t>
            </a:r>
            <a:endParaRPr lang="en-US" sz="3200" dirty="0"/>
          </a:p>
          <a:p>
            <a:r>
              <a:rPr lang="en-US" sz="3200" dirty="0"/>
              <a:t>Sociocultural </a:t>
            </a:r>
            <a:r>
              <a:rPr lang="en-US" sz="3200" dirty="0" smtClean="0"/>
              <a:t>– La </a:t>
            </a:r>
            <a:r>
              <a:rPr lang="en-US" sz="3200" dirty="0" err="1"/>
              <a:t>vejez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construcción</a:t>
            </a:r>
            <a:r>
              <a:rPr lang="en-US" sz="3200" dirty="0"/>
              <a:t> social que </a:t>
            </a:r>
            <a:r>
              <a:rPr lang="en-US" sz="3200" dirty="0" err="1"/>
              <a:t>difiere</a:t>
            </a:r>
            <a:r>
              <a:rPr lang="en-US" sz="3200" dirty="0"/>
              <a:t> de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sociedad</a:t>
            </a:r>
            <a:r>
              <a:rPr lang="en-US" sz="3200" dirty="0"/>
              <a:t> a </a:t>
            </a:r>
            <a:r>
              <a:rPr lang="en-US" sz="3200" dirty="0" err="1"/>
              <a:t>otra</a:t>
            </a:r>
            <a:r>
              <a:rPr lang="en-US" sz="3200" dirty="0"/>
              <a:t>, con base a las </a:t>
            </a:r>
            <a:r>
              <a:rPr lang="en-US" sz="3200" dirty="0" err="1"/>
              <a:t>percepciones</a:t>
            </a:r>
            <a:r>
              <a:rPr lang="en-US" sz="3200" dirty="0"/>
              <a:t> </a:t>
            </a:r>
            <a:r>
              <a:rPr lang="en-US" sz="3200" dirty="0" err="1"/>
              <a:t>sociales</a:t>
            </a:r>
            <a:r>
              <a:rPr lang="en-US" sz="3200" dirty="0"/>
              <a:t> de la </a:t>
            </a:r>
            <a:r>
              <a:rPr lang="en-US" sz="3200" dirty="0" err="1"/>
              <a:t>edad</a:t>
            </a:r>
            <a:r>
              <a:rPr lang="en-US" sz="3200" dirty="0"/>
              <a:t> temporal, el </a:t>
            </a:r>
            <a:r>
              <a:rPr lang="en-US" sz="3200" dirty="0" err="1"/>
              <a:t>envejecimiento</a:t>
            </a:r>
            <a:r>
              <a:rPr lang="en-US" sz="3200" dirty="0"/>
              <a:t> </a:t>
            </a:r>
            <a:r>
              <a:rPr lang="en-US" sz="3200" dirty="0" err="1"/>
              <a:t>físico</a:t>
            </a:r>
            <a:r>
              <a:rPr lang="en-US" sz="3200" dirty="0"/>
              <a:t>, </a:t>
            </a:r>
            <a:r>
              <a:rPr lang="en-US" sz="3200" dirty="0" err="1"/>
              <a:t>los</a:t>
            </a:r>
            <a:r>
              <a:rPr lang="en-US" sz="3200" dirty="0"/>
              <a:t> roles </a:t>
            </a:r>
            <a:r>
              <a:rPr lang="en-US" sz="3200" dirty="0" err="1"/>
              <a:t>sociales</a:t>
            </a:r>
            <a:r>
              <a:rPr lang="en-US" sz="3200" dirty="0"/>
              <a:t> y las </a:t>
            </a:r>
            <a:r>
              <a:rPr lang="en-US" sz="3200" dirty="0" err="1"/>
              <a:t>jerarquías</a:t>
            </a:r>
            <a:r>
              <a:rPr lang="en-US" sz="3200" dirty="0"/>
              <a:t> de </a:t>
            </a:r>
            <a:r>
              <a:rPr lang="en-US" sz="3200" dirty="0" err="1"/>
              <a:t>poder</a:t>
            </a:r>
            <a:r>
              <a:rPr lang="en-US" sz="3200" dirty="0"/>
              <a:t> </a:t>
            </a:r>
            <a:r>
              <a:rPr lang="en-US" sz="3200" dirty="0" err="1"/>
              <a:t>relacionadas</a:t>
            </a:r>
            <a:r>
              <a:rPr lang="en-US" sz="3200" dirty="0"/>
              <a:t> con la </a:t>
            </a:r>
            <a:r>
              <a:rPr lang="en-US" sz="3200" dirty="0" err="1"/>
              <a:t>edad</a:t>
            </a:r>
            <a:r>
              <a:rPr lang="en-US" sz="3200" dirty="0"/>
              <a:t>, </a:t>
            </a:r>
            <a:r>
              <a:rPr lang="en-US" sz="3200" dirty="0" err="1"/>
              <a:t>incluyendo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estatus</a:t>
            </a:r>
            <a:r>
              <a:rPr lang="en-US" sz="2800" dirty="0"/>
              <a:t> familiar (</a:t>
            </a:r>
            <a:r>
              <a:rPr lang="en-US" sz="2800" dirty="0" err="1"/>
              <a:t>p.ej</a:t>
            </a:r>
            <a:r>
              <a:rPr lang="en-US" sz="2800" dirty="0"/>
              <a:t>., </a:t>
            </a:r>
            <a:r>
              <a:rPr lang="en-US" sz="2800" dirty="0" err="1"/>
              <a:t>abuelos</a:t>
            </a:r>
            <a:r>
              <a:rPr lang="en-US" sz="2800" dirty="0"/>
              <a:t> o </a:t>
            </a:r>
            <a:r>
              <a:rPr lang="en-US" sz="2800" dirty="0" err="1"/>
              <a:t>viudas</a:t>
            </a:r>
            <a:r>
              <a:rPr lang="en-US" sz="2800" dirty="0"/>
              <a:t>)</a:t>
            </a:r>
          </a:p>
          <a:p>
            <a:pPr lvl="1"/>
            <a:r>
              <a:rPr lang="en-US" dirty="0"/>
              <a:t>La </a:t>
            </a:r>
            <a:r>
              <a:rPr lang="en-US" dirty="0" err="1"/>
              <a:t>apariencia</a:t>
            </a:r>
            <a:r>
              <a:rPr lang="en-US" dirty="0"/>
              <a:t> </a:t>
            </a:r>
            <a:r>
              <a:rPr lang="en-US" dirty="0" err="1"/>
              <a:t>física</a:t>
            </a:r>
            <a:r>
              <a:rPr lang="en-US" dirty="0"/>
              <a:t> (</a:t>
            </a:r>
            <a:r>
              <a:rPr lang="en-US" dirty="0" err="1"/>
              <a:t>p.ej</a:t>
            </a:r>
            <a:r>
              <a:rPr lang="en-US" dirty="0"/>
              <a:t>., </a:t>
            </a:r>
            <a:r>
              <a:rPr lang="en-US" dirty="0" err="1"/>
              <a:t>cabello</a:t>
            </a:r>
            <a:r>
              <a:rPr lang="en-US" dirty="0"/>
              <a:t> </a:t>
            </a:r>
            <a:r>
              <a:rPr lang="en-US" dirty="0" err="1"/>
              <a:t>blanco</a:t>
            </a:r>
            <a:r>
              <a:rPr lang="en-US" dirty="0"/>
              <a:t> y </a:t>
            </a:r>
            <a:r>
              <a:rPr lang="en-US" dirty="0" err="1"/>
              <a:t>arrugas</a:t>
            </a:r>
            <a:r>
              <a:rPr lang="en-US" dirty="0"/>
              <a:t>)</a:t>
            </a:r>
          </a:p>
          <a:p>
            <a:pPr lvl="1"/>
            <a:r>
              <a:rPr lang="en-US" sz="2800" dirty="0"/>
              <a:t>Las </a:t>
            </a:r>
            <a:r>
              <a:rPr lang="en-US" sz="2800" dirty="0" err="1"/>
              <a:t>condiciones</a:t>
            </a:r>
            <a:r>
              <a:rPr lang="en-US" sz="2800" dirty="0"/>
              <a:t> de </a:t>
            </a:r>
            <a:r>
              <a:rPr lang="en-US" sz="2800" dirty="0" err="1"/>
              <a:t>salud</a:t>
            </a:r>
            <a:r>
              <a:rPr lang="en-US" sz="2800" dirty="0"/>
              <a:t> </a:t>
            </a:r>
            <a:r>
              <a:rPr lang="en-US" sz="2800" dirty="0" err="1"/>
              <a:t>relacionadas</a:t>
            </a:r>
            <a:r>
              <a:rPr lang="en-US" sz="2800" dirty="0"/>
              <a:t> con la </a:t>
            </a:r>
            <a:r>
              <a:rPr lang="en-US" sz="2800" dirty="0" err="1"/>
              <a:t>edad</a:t>
            </a:r>
            <a:r>
              <a:rPr lang="en-US" sz="2800" dirty="0"/>
              <a:t> (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</a:t>
            </a:r>
            <a:r>
              <a:rPr lang="en-US" dirty="0"/>
              <a:t>. </a:t>
            </a:r>
            <a:r>
              <a:rPr lang="en-US" dirty="0" err="1"/>
              <a:t>d</a:t>
            </a:r>
            <a:r>
              <a:rPr lang="en-US" sz="2800" dirty="0" err="1"/>
              <a:t>eterioro</a:t>
            </a:r>
            <a:r>
              <a:rPr lang="en-US" sz="2800" dirty="0"/>
              <a:t> </a:t>
            </a:r>
            <a:r>
              <a:rPr lang="en-US" sz="2800" dirty="0" err="1"/>
              <a:t>físico</a:t>
            </a:r>
            <a:r>
              <a:rPr lang="en-US" sz="2800" dirty="0"/>
              <a:t> </a:t>
            </a:r>
            <a:r>
              <a:rPr lang="en-US" sz="2800" dirty="0" err="1"/>
              <a:t>debido</a:t>
            </a:r>
            <a:r>
              <a:rPr lang="en-US" sz="2800" dirty="0"/>
              <a:t> a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enfermedad</a:t>
            </a:r>
            <a:r>
              <a:rPr lang="en-US" sz="2800" dirty="0"/>
              <a:t> </a:t>
            </a:r>
            <a:r>
              <a:rPr lang="en-US" sz="2800" dirty="0" err="1"/>
              <a:t>crónica</a:t>
            </a:r>
            <a:r>
              <a:rPr lang="en-US" sz="28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94970" cy="1095375"/>
          </a:xfrm>
        </p:spPr>
        <p:txBody>
          <a:bodyPr>
            <a:noAutofit/>
          </a:bodyPr>
          <a:lstStyle/>
          <a:p>
            <a:r>
              <a:rPr lang="en-US" sz="3600" dirty="0" err="1"/>
              <a:t>Definiciones</a:t>
            </a:r>
            <a:r>
              <a:rPr lang="en-US" sz="3600" dirty="0"/>
              <a:t> de Personas </a:t>
            </a:r>
            <a:r>
              <a:rPr lang="en-US" sz="3600" dirty="0" err="1"/>
              <a:t>Adultas</a:t>
            </a:r>
            <a:r>
              <a:rPr lang="en-US" sz="3600" dirty="0"/>
              <a:t> </a:t>
            </a:r>
            <a:r>
              <a:rPr lang="en-US" sz="3600" dirty="0" err="1"/>
              <a:t>Mayores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en-US" dirty="0" err="1"/>
              <a:t>Limita</a:t>
            </a:r>
            <a:r>
              <a:rPr lang="en-US" dirty="0"/>
              <a:t> la </a:t>
            </a:r>
            <a:r>
              <a:rPr lang="en-US" dirty="0" err="1"/>
              <a:t>capacidad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persona para </a:t>
            </a:r>
            <a:r>
              <a:rPr lang="en-US" dirty="0" err="1"/>
              <a:t>participar</a:t>
            </a:r>
            <a:r>
              <a:rPr lang="en-US" dirty="0"/>
              <a:t> </a:t>
            </a:r>
            <a:r>
              <a:rPr lang="en-US" dirty="0" err="1"/>
              <a:t>equitativamente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sociedad</a:t>
            </a:r>
            <a:r>
              <a:rPr lang="en-US" dirty="0"/>
              <a:t> </a:t>
            </a:r>
            <a:r>
              <a:rPr lang="en-US" dirty="0" err="1"/>
              <a:t>debido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edad</a:t>
            </a:r>
            <a:r>
              <a:rPr lang="en-US" dirty="0"/>
              <a:t> </a:t>
            </a:r>
            <a:r>
              <a:rPr lang="en-US" dirty="0" err="1"/>
              <a:t>percibida</a:t>
            </a:r>
            <a:endParaRPr lang="en-US" dirty="0"/>
          </a:p>
          <a:p>
            <a:r>
              <a:rPr lang="en-US" dirty="0" err="1"/>
              <a:t>Aplica</a:t>
            </a:r>
            <a:r>
              <a:rPr lang="en-US" dirty="0"/>
              <a:t> a</a:t>
            </a:r>
          </a:p>
          <a:p>
            <a:pPr lvl="1"/>
            <a:r>
              <a:rPr lang="en-US" dirty="0"/>
              <a:t>Personas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/>
              <a:t>mayores</a:t>
            </a:r>
            <a:endParaRPr lang="en-US" dirty="0"/>
          </a:p>
          <a:p>
            <a:pPr lvl="1"/>
            <a:r>
              <a:rPr lang="en-US" dirty="0" err="1"/>
              <a:t>Niños</a:t>
            </a:r>
            <a:endParaRPr lang="en-US" dirty="0"/>
          </a:p>
          <a:p>
            <a:pPr lvl="1"/>
            <a:r>
              <a:rPr lang="en-US" dirty="0" err="1"/>
              <a:t>Jóvenes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Discriminación por Motivos de Edad o "Edadismo"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4536"/>
            <a:ext cx="8229600" cy="5406851"/>
          </a:xfrm>
        </p:spPr>
        <p:txBody>
          <a:bodyPr>
            <a:noAutofit/>
          </a:bodyPr>
          <a:lstStyle/>
          <a:p>
            <a:r>
              <a:rPr lang="en-US" dirty="0"/>
              <a:t>Las personas </a:t>
            </a:r>
            <a:r>
              <a:rPr lang="en-US" dirty="0" err="1"/>
              <a:t>adultas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enfrentar</a:t>
            </a:r>
            <a:r>
              <a:rPr lang="en-US" dirty="0"/>
              <a:t> </a:t>
            </a:r>
            <a:r>
              <a:rPr lang="en-US" dirty="0" err="1"/>
              <a:t>discriminación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son</a:t>
            </a:r>
            <a:endParaRPr lang="en-US" dirty="0"/>
          </a:p>
          <a:p>
            <a:pPr lvl="1"/>
            <a:r>
              <a:rPr lang="en-US" dirty="0" err="1"/>
              <a:t>Mujeres</a:t>
            </a:r>
            <a:endParaRPr lang="en-US" dirty="0"/>
          </a:p>
          <a:p>
            <a:pPr lvl="1"/>
            <a:r>
              <a:rPr lang="en-US" dirty="0"/>
              <a:t>Personas con </a:t>
            </a:r>
            <a:r>
              <a:rPr lang="en-US" dirty="0" err="1" smtClean="0"/>
              <a:t>discapacidad</a:t>
            </a:r>
            <a:endParaRPr lang="en-US" dirty="0"/>
          </a:p>
          <a:p>
            <a:pPr lvl="1"/>
            <a:r>
              <a:rPr lang="en-US" dirty="0" err="1"/>
              <a:t>Minorías</a:t>
            </a:r>
            <a:r>
              <a:rPr lang="en-US" dirty="0"/>
              <a:t> </a:t>
            </a:r>
            <a:r>
              <a:rPr lang="en-US" dirty="0" err="1"/>
              <a:t>religiosas</a:t>
            </a:r>
            <a:endParaRPr lang="en-US" dirty="0"/>
          </a:p>
          <a:p>
            <a:pPr lvl="1"/>
            <a:r>
              <a:rPr lang="en-US" dirty="0" err="1"/>
              <a:t>Minorías</a:t>
            </a:r>
            <a:r>
              <a:rPr lang="en-US" dirty="0"/>
              <a:t> </a:t>
            </a:r>
            <a:r>
              <a:rPr lang="en-US" dirty="0" err="1"/>
              <a:t>sexuales</a:t>
            </a:r>
            <a:r>
              <a:rPr lang="en-US" dirty="0"/>
              <a:t> (LGBTI)</a:t>
            </a:r>
          </a:p>
          <a:p>
            <a:pPr lvl="1"/>
            <a:r>
              <a:rPr lang="en-US" dirty="0" err="1"/>
              <a:t>Refugiados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Interseccionalidad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4382"/>
            <a:ext cx="8229600" cy="5406851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¿Las personas </a:t>
            </a:r>
            <a:r>
              <a:rPr lang="en-US" sz="2800" dirty="0" err="1"/>
              <a:t>adultas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 </a:t>
            </a:r>
            <a:r>
              <a:rPr lang="en-US" sz="2800" dirty="0" err="1"/>
              <a:t>tienen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 o </a:t>
            </a:r>
            <a:r>
              <a:rPr lang="en-US" sz="2800" dirty="0" err="1"/>
              <a:t>menores</a:t>
            </a:r>
            <a:r>
              <a:rPr lang="en-US" sz="2800" dirty="0"/>
              <a:t> </a:t>
            </a:r>
            <a:r>
              <a:rPr lang="en-US" sz="2800" dirty="0" err="1"/>
              <a:t>necesidades</a:t>
            </a:r>
            <a:r>
              <a:rPr lang="en-US" sz="2800" dirty="0"/>
              <a:t> que las personas </a:t>
            </a:r>
            <a:r>
              <a:rPr lang="en-US" sz="2800" dirty="0" err="1"/>
              <a:t>jóvenes</a:t>
            </a:r>
            <a:r>
              <a:rPr lang="en-US" sz="2800" dirty="0" smtClean="0"/>
              <a:t>? </a:t>
            </a:r>
          </a:p>
          <a:p>
            <a:pPr lvl="0"/>
            <a:r>
              <a:rPr lang="en-US" sz="2800" dirty="0"/>
              <a:t>A </a:t>
            </a:r>
            <a:r>
              <a:rPr lang="en-US" sz="2800" dirty="0" err="1"/>
              <a:t>medida</a:t>
            </a:r>
            <a:r>
              <a:rPr lang="en-US" sz="2800" dirty="0"/>
              <a:t> que las personas </a:t>
            </a:r>
            <a:r>
              <a:rPr lang="en-US" sz="2800" dirty="0" err="1"/>
              <a:t>envejecen</a:t>
            </a:r>
            <a:r>
              <a:rPr lang="en-US" sz="2800" dirty="0"/>
              <a:t>, ¿</a:t>
            </a:r>
            <a:r>
              <a:rPr lang="en-US" sz="2800" dirty="0" err="1"/>
              <a:t>tienen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 o </a:t>
            </a:r>
            <a:r>
              <a:rPr lang="en-US" sz="2800" dirty="0" err="1"/>
              <a:t>menores</a:t>
            </a:r>
            <a:r>
              <a:rPr lang="en-US" sz="2800" dirty="0"/>
              <a:t> </a:t>
            </a:r>
            <a:r>
              <a:rPr lang="en-US" sz="2800" dirty="0" err="1"/>
              <a:t>responsabilidades</a:t>
            </a:r>
            <a:r>
              <a:rPr lang="en-US" sz="2800" dirty="0"/>
              <a:t> </a:t>
            </a:r>
            <a:r>
              <a:rPr lang="en-US" sz="2800" dirty="0" err="1"/>
              <a:t>sociales</a:t>
            </a:r>
            <a:r>
              <a:rPr lang="en-US" sz="2800" dirty="0"/>
              <a:t>? </a:t>
            </a:r>
          </a:p>
          <a:p>
            <a:pPr lvl="0"/>
            <a:r>
              <a:rPr lang="en-US" sz="2800" dirty="0"/>
              <a:t>¿Las personas </a:t>
            </a:r>
            <a:r>
              <a:rPr lang="en-US" sz="2800" dirty="0" err="1"/>
              <a:t>adultas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 </a:t>
            </a:r>
            <a:r>
              <a:rPr lang="en-US" sz="2800" dirty="0" err="1"/>
              <a:t>tienen</a:t>
            </a:r>
            <a:r>
              <a:rPr lang="en-US" sz="2800" dirty="0"/>
              <a:t> un </a:t>
            </a:r>
            <a:r>
              <a:rPr lang="en-US" sz="2800" dirty="0" err="1"/>
              <a:t>menor</a:t>
            </a:r>
            <a:r>
              <a:rPr lang="en-US" sz="2800" dirty="0"/>
              <a:t> o mayor </a:t>
            </a:r>
            <a:r>
              <a:rPr lang="en-US" sz="2800" dirty="0" err="1"/>
              <a:t>rango</a:t>
            </a:r>
            <a:r>
              <a:rPr lang="en-US" sz="2800" dirty="0"/>
              <a:t> social que las personas </a:t>
            </a:r>
            <a:r>
              <a:rPr lang="en-US" sz="2800" dirty="0" err="1"/>
              <a:t>jóvenes</a:t>
            </a:r>
            <a:r>
              <a:rPr lang="en-US" sz="2800" dirty="0"/>
              <a:t> o de </a:t>
            </a:r>
            <a:r>
              <a:rPr lang="en-US" sz="2800" dirty="0" err="1"/>
              <a:t>mediana</a:t>
            </a:r>
            <a:r>
              <a:rPr lang="en-US" sz="2800" dirty="0"/>
              <a:t> </a:t>
            </a:r>
            <a:r>
              <a:rPr lang="en-US" sz="2800" dirty="0" err="1"/>
              <a:t>edad</a:t>
            </a:r>
            <a:r>
              <a:rPr lang="en-US" sz="2800" dirty="0" smtClean="0"/>
              <a:t>? </a:t>
            </a:r>
          </a:p>
          <a:p>
            <a:pPr lvl="0"/>
            <a:r>
              <a:rPr lang="en-US" sz="2800" dirty="0"/>
              <a:t>¿Las </a:t>
            </a:r>
            <a:r>
              <a:rPr lang="en-US" sz="2800" dirty="0" err="1"/>
              <a:t>agencias</a:t>
            </a:r>
            <a:r>
              <a:rPr lang="en-US" sz="2800" dirty="0"/>
              <a:t> </a:t>
            </a:r>
            <a:r>
              <a:rPr lang="en-US" sz="2800" dirty="0" err="1"/>
              <a:t>humanitarias</a:t>
            </a:r>
            <a:r>
              <a:rPr lang="en-US" sz="2800" dirty="0"/>
              <a:t> se </a:t>
            </a:r>
            <a:r>
              <a:rPr lang="en-US" sz="2800" dirty="0" err="1"/>
              <a:t>enfocan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las </a:t>
            </a:r>
            <a:r>
              <a:rPr lang="en-US" sz="2800" dirty="0" err="1"/>
              <a:t>necesidades</a:t>
            </a:r>
            <a:r>
              <a:rPr lang="en-US" sz="2800" dirty="0"/>
              <a:t> de las personas </a:t>
            </a:r>
            <a:r>
              <a:rPr lang="en-US" sz="2800" dirty="0" err="1"/>
              <a:t>adultas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 o no</a:t>
            </a:r>
            <a:r>
              <a:rPr lang="en-US" sz="2800" dirty="0" smtClean="0"/>
              <a:t>? </a:t>
            </a:r>
          </a:p>
          <a:p>
            <a:pPr lvl="0"/>
            <a:r>
              <a:rPr lang="en-US" sz="2800" dirty="0"/>
              <a:t>¿Las </a:t>
            </a:r>
            <a:r>
              <a:rPr lang="en-US" sz="2800" dirty="0" err="1"/>
              <a:t>necesidades</a:t>
            </a:r>
            <a:r>
              <a:rPr lang="en-US" sz="2800" dirty="0"/>
              <a:t> de </a:t>
            </a:r>
            <a:r>
              <a:rPr lang="en-US" sz="2800" dirty="0" err="1"/>
              <a:t>protección</a:t>
            </a:r>
            <a:r>
              <a:rPr lang="en-US" sz="2800" dirty="0"/>
              <a:t> de las </a:t>
            </a:r>
            <a:r>
              <a:rPr lang="en-US" sz="2800" dirty="0" err="1"/>
              <a:t>mujeres</a:t>
            </a:r>
            <a:r>
              <a:rPr lang="en-US" sz="2800" dirty="0"/>
              <a:t> </a:t>
            </a:r>
            <a:r>
              <a:rPr lang="en-US" sz="2800" dirty="0" err="1"/>
              <a:t>adultas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 </a:t>
            </a:r>
            <a:r>
              <a:rPr lang="en-US" sz="2800" dirty="0" err="1"/>
              <a:t>están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mayor </a:t>
            </a:r>
            <a:r>
              <a:rPr lang="en-US" sz="2800" dirty="0" err="1"/>
              <a:t>riesgo</a:t>
            </a:r>
            <a:r>
              <a:rPr lang="en-US" sz="2800" dirty="0"/>
              <a:t> de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dirty="0" err="1"/>
              <a:t>pasadas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alto que las de </a:t>
            </a:r>
            <a:r>
              <a:rPr lang="en-US" sz="2800" dirty="0" err="1"/>
              <a:t>los</a:t>
            </a:r>
            <a:r>
              <a:rPr lang="en-US" sz="2800" dirty="0"/>
              <a:t> hombres </a:t>
            </a:r>
            <a:r>
              <a:rPr lang="en-US" sz="2800" dirty="0" err="1"/>
              <a:t>adultos</a:t>
            </a:r>
            <a:r>
              <a:rPr lang="en-US" sz="2800" dirty="0"/>
              <a:t> </a:t>
            </a:r>
            <a:r>
              <a:rPr lang="en-US" sz="2800" dirty="0" err="1"/>
              <a:t>mayores</a:t>
            </a:r>
            <a:r>
              <a:rPr lang="en-US" sz="2800" dirty="0"/>
              <a:t>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130619" cy="1095375"/>
          </a:xfrm>
        </p:spPr>
        <p:txBody>
          <a:bodyPr>
            <a:noAutofit/>
          </a:bodyPr>
          <a:lstStyle/>
          <a:p>
            <a:r>
              <a:rPr lang="en-US" dirty="0"/>
              <a:t>Personas </a:t>
            </a:r>
            <a:r>
              <a:rPr lang="en-US" dirty="0" err="1" smtClean="0"/>
              <a:t>A</a:t>
            </a:r>
            <a:r>
              <a:rPr lang="en-US" dirty="0" err="1"/>
              <a:t>dulta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: </a:t>
            </a:r>
            <a:r>
              <a:rPr lang="en-US" b="0" dirty="0"/>
              <a:t>¿</a:t>
            </a:r>
            <a:r>
              <a:rPr lang="en-US" b="0" dirty="0" err="1"/>
              <a:t>Hechos</a:t>
            </a:r>
            <a:r>
              <a:rPr lang="en-US" b="0" dirty="0"/>
              <a:t> o </a:t>
            </a:r>
            <a:r>
              <a:rPr lang="en-US" b="0" dirty="0" err="1"/>
              <a:t>Mitos</a:t>
            </a:r>
            <a:r>
              <a:rPr lang="en-US" b="0" dirty="0"/>
              <a:t>?</a:t>
            </a:r>
            <a:r>
              <a:rPr dirty="0"/>
              <a:t>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112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684</Words>
  <Application>Microsoft Office PowerPoint</Application>
  <PresentationFormat>On-screen Show (4:3)</PresentationFormat>
  <Paragraphs>77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GothamBook</vt:lpstr>
      <vt:lpstr>Office Theme</vt:lpstr>
      <vt:lpstr>PowerPoint Presentation</vt:lpstr>
      <vt:lpstr>Objetivos</vt:lpstr>
      <vt:lpstr>Edad y Envejecimiento</vt:lpstr>
      <vt:lpstr>Edad</vt:lpstr>
      <vt:lpstr>Envejecimiento</vt:lpstr>
      <vt:lpstr>Definiciones de Personas Adultas Mayores</vt:lpstr>
      <vt:lpstr>Discriminación por Motivos de Edad o "Edadismo"</vt:lpstr>
      <vt:lpstr>Interseccionalidad</vt:lpstr>
      <vt:lpstr>Personas Adultas Mayores: ¿Hechos o Mitos? </vt:lpstr>
      <vt:lpstr>Refugiados Adultos Mayores Desplazados</vt:lpstr>
      <vt:lpstr>Impacto del Desplazamiento Prolongado</vt:lpstr>
      <vt:lpstr>Resumen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Sarah Durham</dc:creator>
  <cp:lastModifiedBy>Bethany Orlikowski</cp:lastModifiedBy>
  <cp:revision>212</cp:revision>
  <dcterms:created xsi:type="dcterms:W3CDTF">2016-10-06T02:42:47Z</dcterms:created>
  <dcterms:modified xsi:type="dcterms:W3CDTF">2017-04-17T18:51:35Z</dcterms:modified>
</cp:coreProperties>
</file>