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38" r:id="rId2"/>
    <p:sldId id="333" r:id="rId3"/>
    <p:sldId id="330" r:id="rId4"/>
    <p:sldId id="334" r:id="rId5"/>
    <p:sldId id="331" r:id="rId6"/>
    <p:sldId id="321" r:id="rId7"/>
    <p:sldId id="332" r:id="rId8"/>
    <p:sldId id="325" r:id="rId9"/>
    <p:sldId id="326" r:id="rId10"/>
    <p:sldId id="344" r:id="rId11"/>
    <p:sldId id="327" r:id="rId12"/>
    <p:sldId id="335" r:id="rId13"/>
    <p:sldId id="342" r:id="rId14"/>
    <p:sldId id="343" r:id="rId15"/>
    <p:sldId id="259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4646"/>
    <a:srgbClr val="203F6E"/>
    <a:srgbClr val="2C5697"/>
    <a:srgbClr val="E102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 autoAdjust="0"/>
    <p:restoredTop sz="88602" autoAdjust="0"/>
  </p:normalViewPr>
  <p:slideViewPr>
    <p:cSldViewPr snapToGrid="0" snapToObjects="1">
      <p:cViewPr varScale="1">
        <p:scale>
          <a:sx n="107" d="100"/>
          <a:sy n="107" d="100"/>
        </p:scale>
        <p:origin x="135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8" d="100"/>
          <a:sy n="98" d="100"/>
        </p:scale>
        <p:origin x="-356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32C542-649F-4855-8D53-B266DD106131}" type="doc">
      <dgm:prSet loTypeId="urn:microsoft.com/office/officeart/2005/8/layout/radial3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755B92BA-1C1F-4AD4-9E1D-1E4A388A0EFC}">
      <dgm:prSet phldrT="[Text]"/>
      <dgm:spPr/>
      <dgm:t>
        <a:bodyPr/>
        <a:lstStyle/>
        <a:p>
          <a:r>
            <a:rPr lang="en-US">
              <a:rtl/>
            </a:rPr>
            <a:t>الناجي</a:t>
          </a:r>
        </a:p>
      </dgm:t>
    </dgm:pt>
    <dgm:pt modelId="{140BA77B-FED8-4205-93E1-F3992C92731C}" type="parTrans" cxnId="{776823DA-8189-4FAD-90C9-77A55A85489E}">
      <dgm:prSet/>
      <dgm:spPr/>
      <dgm:t>
        <a:bodyPr/>
        <a:lstStyle/>
        <a:p>
          <a:endParaRPr lang="en-US"/>
        </a:p>
      </dgm:t>
    </dgm:pt>
    <dgm:pt modelId="{AD2CC555-BAD0-4473-B640-749FA2B058B1}" type="sibTrans" cxnId="{776823DA-8189-4FAD-90C9-77A55A85489E}">
      <dgm:prSet/>
      <dgm:spPr/>
      <dgm:t>
        <a:bodyPr/>
        <a:lstStyle/>
        <a:p>
          <a:endParaRPr lang="en-US"/>
        </a:p>
      </dgm:t>
    </dgm:pt>
    <dgm:pt modelId="{14771E73-3C45-4ECA-AA60-55CA7032143C}">
      <dgm:prSet phldrT="[Text]" custT="1"/>
      <dgm:spPr/>
      <dgm:t>
        <a:bodyPr/>
        <a:lstStyle/>
        <a:p>
          <a:r>
            <a:rPr lang="en-US" sz="2000">
              <a:rtl/>
            </a:rPr>
            <a:t>الصحة</a:t>
          </a:r>
        </a:p>
      </dgm:t>
    </dgm:pt>
    <dgm:pt modelId="{BC3944E6-BDC8-41F2-978C-0D6751832146}" type="parTrans" cxnId="{D8982328-F3EE-43E0-884F-55E9B150E694}">
      <dgm:prSet/>
      <dgm:spPr/>
      <dgm:t>
        <a:bodyPr/>
        <a:lstStyle/>
        <a:p>
          <a:endParaRPr lang="en-US"/>
        </a:p>
      </dgm:t>
    </dgm:pt>
    <dgm:pt modelId="{C020F970-6E45-466D-83F9-D72263F2420E}" type="sibTrans" cxnId="{D8982328-F3EE-43E0-884F-55E9B150E694}">
      <dgm:prSet/>
      <dgm:spPr/>
      <dgm:t>
        <a:bodyPr/>
        <a:lstStyle/>
        <a:p>
          <a:endParaRPr lang="en-US"/>
        </a:p>
      </dgm:t>
    </dgm:pt>
    <dgm:pt modelId="{56AEDCDE-21DC-4F9E-B601-6972DD21D69A}">
      <dgm:prSet phldrT="[Text]" custT="1"/>
      <dgm:spPr/>
      <dgm:t>
        <a:bodyPr/>
        <a:lstStyle/>
        <a:p>
          <a:r>
            <a:rPr lang="en-US" sz="2000" baseline="0">
              <a:rtl/>
            </a:rPr>
            <a:t>السلامة</a:t>
          </a:r>
        </a:p>
      </dgm:t>
    </dgm:pt>
    <dgm:pt modelId="{71BD31C1-FA93-4276-A7D7-BF546E8E88E3}" type="parTrans" cxnId="{C0CBF164-E148-4E1D-B5F7-D8B71F824AAD}">
      <dgm:prSet/>
      <dgm:spPr/>
      <dgm:t>
        <a:bodyPr/>
        <a:lstStyle/>
        <a:p>
          <a:endParaRPr lang="en-US"/>
        </a:p>
      </dgm:t>
    </dgm:pt>
    <dgm:pt modelId="{76C506A5-9CD5-47F1-9C0E-B7BE15B786C4}" type="sibTrans" cxnId="{C0CBF164-E148-4E1D-B5F7-D8B71F824AAD}">
      <dgm:prSet/>
      <dgm:spPr/>
      <dgm:t>
        <a:bodyPr/>
        <a:lstStyle/>
        <a:p>
          <a:endParaRPr lang="en-US"/>
        </a:p>
      </dgm:t>
    </dgm:pt>
    <dgm:pt modelId="{D2DBB0AB-7C7B-4712-A415-DAF378202B5B}">
      <dgm:prSet phldrT="[Text]"/>
      <dgm:spPr/>
      <dgm:t>
        <a:bodyPr/>
        <a:lstStyle/>
        <a:p>
          <a:r>
            <a:rPr lang="en-US">
              <a:rtl/>
            </a:rPr>
            <a:t>نفسي إجتماعي</a:t>
          </a:r>
        </a:p>
      </dgm:t>
    </dgm:pt>
    <dgm:pt modelId="{6E9BBDAD-112D-451A-B895-0328D0D721F1}" type="parTrans" cxnId="{77DB271C-803C-43F3-B30C-31373BE7880D}">
      <dgm:prSet/>
      <dgm:spPr/>
      <dgm:t>
        <a:bodyPr/>
        <a:lstStyle/>
        <a:p>
          <a:endParaRPr lang="en-US"/>
        </a:p>
      </dgm:t>
    </dgm:pt>
    <dgm:pt modelId="{CFDC12E0-9494-4CE5-8AD3-0E9DC08D2E5F}" type="sibTrans" cxnId="{77DB271C-803C-43F3-B30C-31373BE7880D}">
      <dgm:prSet/>
      <dgm:spPr/>
      <dgm:t>
        <a:bodyPr/>
        <a:lstStyle/>
        <a:p>
          <a:endParaRPr lang="en-US"/>
        </a:p>
      </dgm:t>
    </dgm:pt>
    <dgm:pt modelId="{279E5238-9D41-446A-BA06-00678D417448}">
      <dgm:prSet phldrT="[Text]" custT="1"/>
      <dgm:spPr/>
      <dgm:t>
        <a:bodyPr/>
        <a:lstStyle/>
        <a:p>
          <a:r>
            <a:rPr lang="en-US" sz="2000">
              <a:rtl/>
            </a:rPr>
            <a:t>العدالة</a:t>
          </a:r>
        </a:p>
      </dgm:t>
    </dgm:pt>
    <dgm:pt modelId="{333F2A03-9A76-43B2-A13B-5BDAFD007ADF}" type="parTrans" cxnId="{60413E3E-A4E3-40AD-BEA8-C6F4EAE3C437}">
      <dgm:prSet/>
      <dgm:spPr/>
      <dgm:t>
        <a:bodyPr/>
        <a:lstStyle/>
        <a:p>
          <a:endParaRPr lang="en-US"/>
        </a:p>
      </dgm:t>
    </dgm:pt>
    <dgm:pt modelId="{05A5C60E-7EA3-4008-ADBC-BFFC7E99C00D}" type="sibTrans" cxnId="{60413E3E-A4E3-40AD-BEA8-C6F4EAE3C437}">
      <dgm:prSet/>
      <dgm:spPr/>
      <dgm:t>
        <a:bodyPr/>
        <a:lstStyle/>
        <a:p>
          <a:endParaRPr lang="en-US"/>
        </a:p>
      </dgm:t>
    </dgm:pt>
    <dgm:pt modelId="{99698730-351F-4AC7-99C6-56284BF9135B}" type="pres">
      <dgm:prSet presAssocID="{4032C542-649F-4855-8D53-B266DD106131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8B1C786-287A-4ADA-80C3-91E81A43157F}" type="pres">
      <dgm:prSet presAssocID="{4032C542-649F-4855-8D53-B266DD106131}" presName="radial" presStyleCnt="0">
        <dgm:presLayoutVars>
          <dgm:animLvl val="ctr"/>
        </dgm:presLayoutVars>
      </dgm:prSet>
      <dgm:spPr/>
    </dgm:pt>
    <dgm:pt modelId="{DDE1BE1E-0570-4AD1-A927-148B62E440F2}" type="pres">
      <dgm:prSet presAssocID="{755B92BA-1C1F-4AD4-9E1D-1E4A388A0EFC}" presName="centerShape" presStyleLbl="vennNode1" presStyleIdx="0" presStyleCnt="5"/>
      <dgm:spPr/>
      <dgm:t>
        <a:bodyPr/>
        <a:lstStyle/>
        <a:p>
          <a:endParaRPr lang="en-US"/>
        </a:p>
      </dgm:t>
    </dgm:pt>
    <dgm:pt modelId="{2C77B430-5449-4E3E-87B0-4889F577D312}" type="pres">
      <dgm:prSet presAssocID="{14771E73-3C45-4ECA-AA60-55CA7032143C}" presName="node" presStyleLbl="vennNode1" presStyleIdx="1" presStyleCnt="5" custScaleX="102164" custScaleY="103165" custRadScaleRad="196052" custRadScaleInc="1282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B54BD5-4F81-4E19-9DCB-30769A59D46D}" type="pres">
      <dgm:prSet presAssocID="{56AEDCDE-21DC-4F9E-B601-6972DD21D69A}" presName="node" presStyleLbl="vennNode1" presStyleIdx="2" presStyleCnt="5" custScaleX="158512" custScaleY="148944" custRadScaleRad="196695" custRadScaleInc="-277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D5FB29-3173-4A61-B8E3-8E2948FF9266}" type="pres">
      <dgm:prSet presAssocID="{D2DBB0AB-7C7B-4712-A415-DAF378202B5B}" presName="node" presStyleLbl="vennNode1" presStyleIdx="3" presStyleCnt="5" custScaleX="73121" custScaleY="67656" custRadScaleRad="198558" custRadScaleInc="721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B396FF-F3DE-4797-B4AC-434C65C5A566}" type="pres">
      <dgm:prSet presAssocID="{279E5238-9D41-446A-BA06-00678D417448}" presName="node" presStyleLbl="vennNode1" presStyleIdx="4" presStyleCnt="5" custScaleX="100169" custScaleY="95429" custRadScaleRad="197108" custRadScaleInc="274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7DB271C-803C-43F3-B30C-31373BE7880D}" srcId="{755B92BA-1C1F-4AD4-9E1D-1E4A388A0EFC}" destId="{D2DBB0AB-7C7B-4712-A415-DAF378202B5B}" srcOrd="2" destOrd="0" parTransId="{6E9BBDAD-112D-451A-B895-0328D0D721F1}" sibTransId="{CFDC12E0-9494-4CE5-8AD3-0E9DC08D2E5F}"/>
    <dgm:cxn modelId="{6CD0CE17-686D-4C21-9B10-434243F48895}" type="presOf" srcId="{4032C542-649F-4855-8D53-B266DD106131}" destId="{99698730-351F-4AC7-99C6-56284BF9135B}" srcOrd="0" destOrd="0" presId="urn:microsoft.com/office/officeart/2005/8/layout/radial3"/>
    <dgm:cxn modelId="{39411577-138F-4B3C-8AB6-8936DB5A6F34}" type="presOf" srcId="{279E5238-9D41-446A-BA06-00678D417448}" destId="{63B396FF-F3DE-4797-B4AC-434C65C5A566}" srcOrd="0" destOrd="0" presId="urn:microsoft.com/office/officeart/2005/8/layout/radial3"/>
    <dgm:cxn modelId="{D8982328-F3EE-43E0-884F-55E9B150E694}" srcId="{755B92BA-1C1F-4AD4-9E1D-1E4A388A0EFC}" destId="{14771E73-3C45-4ECA-AA60-55CA7032143C}" srcOrd="0" destOrd="0" parTransId="{BC3944E6-BDC8-41F2-978C-0D6751832146}" sibTransId="{C020F970-6E45-466D-83F9-D72263F2420E}"/>
    <dgm:cxn modelId="{C0CBF164-E148-4E1D-B5F7-D8B71F824AAD}" srcId="{755B92BA-1C1F-4AD4-9E1D-1E4A388A0EFC}" destId="{56AEDCDE-21DC-4F9E-B601-6972DD21D69A}" srcOrd="1" destOrd="0" parTransId="{71BD31C1-FA93-4276-A7D7-BF546E8E88E3}" sibTransId="{76C506A5-9CD5-47F1-9C0E-B7BE15B786C4}"/>
    <dgm:cxn modelId="{FC63BB49-723F-4A4A-AA5A-E80585B9C939}" type="presOf" srcId="{D2DBB0AB-7C7B-4712-A415-DAF378202B5B}" destId="{E8D5FB29-3173-4A61-B8E3-8E2948FF9266}" srcOrd="0" destOrd="0" presId="urn:microsoft.com/office/officeart/2005/8/layout/radial3"/>
    <dgm:cxn modelId="{0C92CA3E-5F2A-4680-A06F-B6987E088F64}" type="presOf" srcId="{14771E73-3C45-4ECA-AA60-55CA7032143C}" destId="{2C77B430-5449-4E3E-87B0-4889F577D312}" srcOrd="0" destOrd="0" presId="urn:microsoft.com/office/officeart/2005/8/layout/radial3"/>
    <dgm:cxn modelId="{60413E3E-A4E3-40AD-BEA8-C6F4EAE3C437}" srcId="{755B92BA-1C1F-4AD4-9E1D-1E4A388A0EFC}" destId="{279E5238-9D41-446A-BA06-00678D417448}" srcOrd="3" destOrd="0" parTransId="{333F2A03-9A76-43B2-A13B-5BDAFD007ADF}" sibTransId="{05A5C60E-7EA3-4008-ADBC-BFFC7E99C00D}"/>
    <dgm:cxn modelId="{A9591960-7ECF-4C8C-BFC4-54AE8AEB8E61}" type="presOf" srcId="{56AEDCDE-21DC-4F9E-B601-6972DD21D69A}" destId="{C0B54BD5-4F81-4E19-9DCB-30769A59D46D}" srcOrd="0" destOrd="0" presId="urn:microsoft.com/office/officeart/2005/8/layout/radial3"/>
    <dgm:cxn modelId="{2D8EC0D9-1A39-467C-B41D-07510A9803B5}" type="presOf" srcId="{755B92BA-1C1F-4AD4-9E1D-1E4A388A0EFC}" destId="{DDE1BE1E-0570-4AD1-A927-148B62E440F2}" srcOrd="0" destOrd="0" presId="urn:microsoft.com/office/officeart/2005/8/layout/radial3"/>
    <dgm:cxn modelId="{776823DA-8189-4FAD-90C9-77A55A85489E}" srcId="{4032C542-649F-4855-8D53-B266DD106131}" destId="{755B92BA-1C1F-4AD4-9E1D-1E4A388A0EFC}" srcOrd="0" destOrd="0" parTransId="{140BA77B-FED8-4205-93E1-F3992C92731C}" sibTransId="{AD2CC555-BAD0-4473-B640-749FA2B058B1}"/>
    <dgm:cxn modelId="{8B47C904-888F-4539-8493-D3F3B56110EE}" type="presParOf" srcId="{99698730-351F-4AC7-99C6-56284BF9135B}" destId="{88B1C786-287A-4ADA-80C3-91E81A43157F}" srcOrd="0" destOrd="0" presId="urn:microsoft.com/office/officeart/2005/8/layout/radial3"/>
    <dgm:cxn modelId="{0AD0B596-7B6F-43F4-A1B3-6E834971FEE3}" type="presParOf" srcId="{88B1C786-287A-4ADA-80C3-91E81A43157F}" destId="{DDE1BE1E-0570-4AD1-A927-148B62E440F2}" srcOrd="0" destOrd="0" presId="urn:microsoft.com/office/officeart/2005/8/layout/radial3"/>
    <dgm:cxn modelId="{79E39345-F7A0-4125-A4EC-8BCF5B9FC825}" type="presParOf" srcId="{88B1C786-287A-4ADA-80C3-91E81A43157F}" destId="{2C77B430-5449-4E3E-87B0-4889F577D312}" srcOrd="1" destOrd="0" presId="urn:microsoft.com/office/officeart/2005/8/layout/radial3"/>
    <dgm:cxn modelId="{49467AB8-FD28-4DFC-AE64-44F1259A4E32}" type="presParOf" srcId="{88B1C786-287A-4ADA-80C3-91E81A43157F}" destId="{C0B54BD5-4F81-4E19-9DCB-30769A59D46D}" srcOrd="2" destOrd="0" presId="urn:microsoft.com/office/officeart/2005/8/layout/radial3"/>
    <dgm:cxn modelId="{55FB2CE5-6011-47F3-9D1F-C998ACCA2834}" type="presParOf" srcId="{88B1C786-287A-4ADA-80C3-91E81A43157F}" destId="{E8D5FB29-3173-4A61-B8E3-8E2948FF9266}" srcOrd="3" destOrd="0" presId="urn:microsoft.com/office/officeart/2005/8/layout/radial3"/>
    <dgm:cxn modelId="{F1C45D80-63C4-42D7-B4D6-C4AF304833A9}" type="presParOf" srcId="{88B1C786-287A-4ADA-80C3-91E81A43157F}" destId="{63B396FF-F3DE-4797-B4AC-434C65C5A566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E1BE1E-0570-4AD1-A927-148B62E440F2}">
      <dsp:nvSpPr>
        <dsp:cNvPr id="0" name=""/>
        <dsp:cNvSpPr/>
      </dsp:nvSpPr>
      <dsp:spPr>
        <a:xfrm>
          <a:off x="2590195" y="1186291"/>
          <a:ext cx="2661071" cy="2661071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>
              <a:rtl/>
            </a:rPr>
            <a:t>الناجي</a:t>
          </a:r>
        </a:p>
      </dsp:txBody>
      <dsp:txXfrm>
        <a:off x="2979900" y="1575996"/>
        <a:ext cx="1881661" cy="1881661"/>
      </dsp:txXfrm>
    </dsp:sp>
    <dsp:sp modelId="{2C77B430-5449-4E3E-87B0-4889F577D312}">
      <dsp:nvSpPr>
        <dsp:cNvPr id="0" name=""/>
        <dsp:cNvSpPr/>
      </dsp:nvSpPr>
      <dsp:spPr>
        <a:xfrm>
          <a:off x="6310539" y="3287038"/>
          <a:ext cx="1359328" cy="1372647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>
              <a:rtl/>
            </a:rPr>
            <a:t>الصحة</a:t>
          </a:r>
        </a:p>
      </dsp:txBody>
      <dsp:txXfrm>
        <a:off x="6509608" y="3488057"/>
        <a:ext cx="961190" cy="970609"/>
      </dsp:txXfrm>
    </dsp:sp>
    <dsp:sp modelId="{C0B54BD5-4F81-4E19-9DCB-30769A59D46D}">
      <dsp:nvSpPr>
        <dsp:cNvPr id="0" name=""/>
        <dsp:cNvSpPr/>
      </dsp:nvSpPr>
      <dsp:spPr>
        <a:xfrm>
          <a:off x="5956716" y="87997"/>
          <a:ext cx="2109058" cy="1981753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baseline="0">
              <a:rtl/>
            </a:rPr>
            <a:t>السلامة</a:t>
          </a:r>
        </a:p>
      </dsp:txBody>
      <dsp:txXfrm>
        <a:off x="6265580" y="378218"/>
        <a:ext cx="1491330" cy="1401311"/>
      </dsp:txXfrm>
    </dsp:sp>
    <dsp:sp modelId="{E8D5FB29-3173-4A61-B8E3-8E2948FF9266}">
      <dsp:nvSpPr>
        <dsp:cNvPr id="0" name=""/>
        <dsp:cNvSpPr/>
      </dsp:nvSpPr>
      <dsp:spPr>
        <a:xfrm>
          <a:off x="317052" y="3523793"/>
          <a:ext cx="972901" cy="900187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>
              <a:rtl/>
            </a:rPr>
            <a:t>نفسي إجتماعي</a:t>
          </a:r>
        </a:p>
      </dsp:txBody>
      <dsp:txXfrm>
        <a:off x="459530" y="3655622"/>
        <a:ext cx="687945" cy="636529"/>
      </dsp:txXfrm>
    </dsp:sp>
    <dsp:sp modelId="{63B396FF-F3DE-4797-B4AC-434C65C5A566}">
      <dsp:nvSpPr>
        <dsp:cNvPr id="0" name=""/>
        <dsp:cNvSpPr/>
      </dsp:nvSpPr>
      <dsp:spPr>
        <a:xfrm>
          <a:off x="150131" y="456581"/>
          <a:ext cx="1332784" cy="1269717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>
              <a:rtl/>
            </a:rPr>
            <a:t>العدالة</a:t>
          </a:r>
        </a:p>
      </dsp:txBody>
      <dsp:txXfrm>
        <a:off x="345313" y="642527"/>
        <a:ext cx="942420" cy="8978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A5288-0FB4-9140-B1E1-EC75F160B15D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CF100B-849E-EC43-82FA-5DA0ED8EBF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2924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E59BEB-9678-CF42-A541-10C099E0E523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518665-41FC-F14F-AE91-55B01599AC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3284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fld id="{1C518665-41FC-F14F-AE91-55B01599AC7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1582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fld id="{1C518665-41FC-F14F-AE91-55B01599AC7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044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fld id="{1C518665-41FC-F14F-AE91-55B01599AC73}" type="slidenum">
              <a:rPr lang="en-US" smtClean="0">
                <a:solidFill>
                  <a:prstClr val="black"/>
                </a:solidFill>
              </a:rPr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988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fld id="{1C518665-41FC-F14F-AE91-55B01599AC7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612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fld id="{1C518665-41FC-F14F-AE91-55B01599AC7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8548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fld id="{1C518665-41FC-F14F-AE91-55B01599AC7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828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fld id="{1C518665-41FC-F14F-AE91-55B01599AC7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1746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1">
            <a:normAutofit/>
          </a:bodyPr>
          <a:lstStyle/>
          <a:p>
            <a:pPr>
              <a:buNone/>
            </a:pPr>
            <a:endParaRPr lang="en-US" b="1" dirty="0"/>
          </a:p>
          <a:p>
            <a:r>
              <a:rPr lang="en-US">
                <a:rtl/>
              </a:rPr>
              <a:t>-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fld id="{1C518665-41FC-F14F-AE91-55B01599AC7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9148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1">
            <a:normAutofit/>
          </a:bodyPr>
          <a:lstStyle/>
          <a:p>
            <a:pPr>
              <a:buNone/>
            </a:pPr>
            <a:endParaRPr lang="en-US" b="1" dirty="0"/>
          </a:p>
          <a:p>
            <a:r>
              <a:rPr lang="en-US">
                <a:rtl/>
              </a:rPr>
              <a:t>-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fld id="{1C518665-41FC-F14F-AE91-55B01599AC7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0162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fld id="{1C518665-41FC-F14F-AE91-55B01599AC7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577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3352800" y="2743200"/>
            <a:ext cx="5486400" cy="990600"/>
          </a:xfrm>
          <a:prstGeom prst="rect">
            <a:avLst/>
          </a:prstGeom>
        </p:spPr>
        <p:txBody>
          <a:bodyPr rtlCol="1"/>
          <a:lstStyle/>
          <a:p>
            <a:pPr marL="0" indent="0">
              <a:buNone/>
            </a:pPr>
            <a:endParaRPr lang="en-US" sz="4400" b="1" dirty="0">
              <a:solidFill>
                <a:srgbClr val="2C5697"/>
              </a:solidFill>
            </a:endParaRP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3352800" y="3886200"/>
            <a:ext cx="5486400" cy="533400"/>
          </a:xfrm>
          <a:prstGeom prst="rect">
            <a:avLst/>
          </a:prstGeom>
        </p:spPr>
        <p:txBody>
          <a:bodyPr rtlCol="1"/>
          <a:lstStyle/>
          <a:p>
            <a:pPr marL="0" indent="0">
              <a:buNone/>
            </a:pPr>
            <a:endParaRPr lang="en-US" sz="1800" dirty="0">
              <a:solidFill>
                <a:srgbClr val="E10267"/>
              </a:solidFill>
              <a:latin typeface="GothamBook" pitchFamily="50" charset="0"/>
            </a:endParaRPr>
          </a:p>
        </p:txBody>
      </p:sp>
      <p:pic>
        <p:nvPicPr>
          <p:cNvPr id="5" name="Picture 4" descr="123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4075" y="196850"/>
            <a:ext cx="2349740" cy="16192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95375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l">
              <a:defRPr/>
            </a:lvl1pPr>
          </a:lstStyle>
          <a:p>
            <a:r>
              <a:rPr lang="en-US">
                <a:rtl/>
              </a:rPr>
              <a:t>انقر لتحرير نمط العنوان الرئيسي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457200" y="146304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>
                <a:rtl/>
              </a:rPr>
              <a:t>انقر لتحرير نمط النص الرئيسي</a:t>
            </a:r>
          </a:p>
          <a:p>
            <a:pPr lvl="1"/>
            <a:r>
              <a:rPr lang="en-US">
                <a:rtl/>
              </a:rPr>
              <a:t>المستوى الثاني</a:t>
            </a:r>
          </a:p>
          <a:p>
            <a:pPr lvl="2"/>
            <a:r>
              <a:rPr lang="en-US">
                <a:rtl/>
              </a:rPr>
              <a:t>المستوى الثالث</a:t>
            </a:r>
          </a:p>
          <a:p>
            <a:pPr lvl="3"/>
            <a:r>
              <a:rPr lang="en-US">
                <a:rtl/>
              </a:rPr>
              <a:t>المستوى الرابع</a:t>
            </a:r>
          </a:p>
          <a:p>
            <a:pPr lvl="4"/>
            <a:r>
              <a:rPr lang="en-US">
                <a:rtl/>
              </a:rPr>
              <a:t>المستوى الخامس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-733714" y="6404342"/>
            <a:ext cx="1190914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fld id="{4A46A4BB-7A2A-444D-9306-DE68DB00A4AB}" type="slidenum">
              <a:rPr lang="en-US" sz="1400" smtClean="0">
                <a:solidFill>
                  <a:srgbClr val="FFFFFF"/>
                </a:solidFill>
              </a:rPr>
              <a:pPr algn="r"/>
              <a:t>‹#›</a:t>
            </a:fld>
            <a:endParaRPr lang="en-US" sz="1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95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lnSpc>
                <a:spcPct val="80000"/>
              </a:lnSpc>
              <a:defRPr sz="3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457200" y="146304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-733714" y="6417042"/>
            <a:ext cx="11909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A46A4BB-7A2A-444D-9306-DE68DB00A4AB}" type="slidenum">
              <a:rPr lang="en-US" sz="1400" smtClean="0">
                <a:solidFill>
                  <a:srgbClr val="FFFFFF"/>
                </a:solidFill>
              </a:rPr>
              <a:pPr algn="r"/>
              <a:t>‹#›</a:t>
            </a:fld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819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Photo">
    <p:bg>
      <p:bgPr>
        <a:solidFill>
          <a:srgbClr val="203F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-595457" y="6420584"/>
            <a:ext cx="11909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A46A4BB-7A2A-444D-9306-DE68DB00A4AB}" type="slidenum">
              <a:rPr lang="en-US" sz="1400" smtClean="0">
                <a:solidFill>
                  <a:srgbClr val="FFFFFF"/>
                </a:solidFill>
              </a:rPr>
              <a:pPr algn="r"/>
              <a:t>‹#›</a:t>
            </a:fld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923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_Photo">
    <p:bg>
      <p:bgPr>
        <a:solidFill>
          <a:srgbClr val="203F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70745"/>
            <a:ext cx="8229600" cy="5127452"/>
          </a:xfrm>
          <a:solidFill>
            <a:schemeClr val="tx1">
              <a:alpha val="80000"/>
            </a:schemeClr>
          </a:solidFill>
        </p:spPr>
        <p:txBody>
          <a:bodyPr lIns="457200" rIns="457200" anchor="ctr" anchorCtr="0"/>
          <a:lstStyle>
            <a:lvl1pPr>
              <a:defRPr>
                <a:solidFill>
                  <a:srgbClr val="2C5697"/>
                </a:solidFill>
              </a:defRPr>
            </a:lvl1pPr>
            <a:lvl2pPr>
              <a:defRPr>
                <a:solidFill>
                  <a:srgbClr val="2C5697"/>
                </a:solidFill>
              </a:defRPr>
            </a:lvl2pPr>
            <a:lvl3pPr>
              <a:defRPr>
                <a:solidFill>
                  <a:srgbClr val="2C5697"/>
                </a:solidFill>
              </a:defRPr>
            </a:lvl3pPr>
            <a:lvl4pPr>
              <a:defRPr>
                <a:solidFill>
                  <a:srgbClr val="2C5697"/>
                </a:solidFill>
              </a:defRPr>
            </a:lvl4pPr>
            <a:lvl5pPr>
              <a:defRPr>
                <a:solidFill>
                  <a:srgbClr val="2C5697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-595457" y="6429742"/>
            <a:ext cx="11909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4A46A4BB-7A2A-444D-9306-DE68DB00A4AB}" type="slidenum">
              <a:rPr lang="en-US" sz="1400" smtClean="0">
                <a:solidFill>
                  <a:srgbClr val="FFFFFF"/>
                </a:solidFill>
              </a:rPr>
              <a:pPr algn="r"/>
              <a:t>‹#›</a:t>
            </a:fld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816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0059" y="2183279"/>
            <a:ext cx="5545791" cy="2474260"/>
          </a:xfrm>
        </p:spPr>
        <p:txBody>
          <a:bodyPr rtlCol="1"/>
          <a:lstStyle>
            <a:lvl1pPr>
              <a:defRPr>
                <a:solidFill>
                  <a:srgbClr val="E10267"/>
                </a:solidFill>
              </a:defRPr>
            </a:lvl1pPr>
          </a:lstStyle>
          <a:p>
            <a:r>
              <a:rPr lang="en-US">
                <a:rtl/>
              </a:rPr>
              <a:t>انقر لتحرير نمط العنوان الرئيسي</a:t>
            </a:r>
          </a:p>
        </p:txBody>
      </p:sp>
      <p:pic>
        <p:nvPicPr>
          <p:cNvPr id="3" name="Picture 2" descr="123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2475" y="5238750"/>
            <a:ext cx="2349740" cy="161925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95375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>
                <a:rtl/>
              </a:rPr>
              <a:t>انقر لتحرير نمط العنوان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6304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>
                <a:rtl/>
              </a:rPr>
              <a:t>انقر لتحرير نمط النص الرئيسي</a:t>
            </a:r>
          </a:p>
          <a:p>
            <a:pPr lvl="1"/>
            <a:r>
              <a:rPr lang="en-US">
                <a:rtl/>
              </a:rPr>
              <a:t>المستوى الثاني</a:t>
            </a:r>
          </a:p>
          <a:p>
            <a:pPr lvl="2"/>
            <a:r>
              <a:rPr lang="en-US">
                <a:rtl/>
              </a:rPr>
              <a:t>المستوى الثالث</a:t>
            </a:r>
          </a:p>
          <a:p>
            <a:pPr lvl="3"/>
            <a:r>
              <a:rPr lang="en-US">
                <a:rtl/>
              </a:rPr>
              <a:t>المستوى الرابع</a:t>
            </a:r>
          </a:p>
          <a:p>
            <a:pPr lvl="4"/>
            <a:r>
              <a:rPr lang="en-US">
                <a:rtl/>
              </a:rPr>
              <a:t>المستوى الخامس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22071" y="6540500"/>
            <a:ext cx="18466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1675914" y="6385212"/>
            <a:ext cx="3552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تدريب الخطر الثلاثي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4" r:id="rId4"/>
    <p:sldLayoutId id="2147483655" r:id="rId5"/>
    <p:sldLayoutId id="2147483653" r:id="rId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1" i="0" kern="1200">
          <a:solidFill>
            <a:schemeClr val="tx1"/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lnSpc>
          <a:spcPct val="80000"/>
        </a:lnSpc>
        <a:spcBef>
          <a:spcPts val="1000"/>
        </a:spcBef>
        <a:buClr>
          <a:srgbClr val="E10267"/>
        </a:buClr>
        <a:buFont typeface="Arial"/>
        <a:buChar char="•"/>
        <a:defRPr lang="en-US" sz="3000" kern="1200" dirty="0" smtClean="0">
          <a:solidFill>
            <a:srgbClr val="464646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lnSpc>
          <a:spcPct val="80000"/>
        </a:lnSpc>
        <a:spcBef>
          <a:spcPts val="1000"/>
        </a:spcBef>
        <a:buClr>
          <a:srgbClr val="E10267"/>
        </a:buClr>
        <a:buFont typeface="Arial"/>
        <a:buChar char="–"/>
        <a:defRPr lang="en-US" sz="2800" kern="1200" dirty="0" smtClean="0">
          <a:solidFill>
            <a:srgbClr val="464646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lnSpc>
          <a:spcPct val="80000"/>
        </a:lnSpc>
        <a:spcBef>
          <a:spcPts val="1000"/>
        </a:spcBef>
        <a:buClr>
          <a:srgbClr val="E10267"/>
        </a:buClr>
        <a:buFont typeface="Arial"/>
        <a:buChar char="•"/>
        <a:defRPr lang="en-US" sz="2400" kern="1200" dirty="0" smtClean="0">
          <a:solidFill>
            <a:srgbClr val="464646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ct val="80000"/>
        </a:lnSpc>
        <a:spcBef>
          <a:spcPts val="1000"/>
        </a:spcBef>
        <a:buClr>
          <a:srgbClr val="E10267"/>
        </a:buClr>
        <a:buFont typeface="Arial"/>
        <a:buChar char="–"/>
        <a:defRPr lang="en-US" sz="2000" kern="1200" dirty="0" smtClean="0">
          <a:solidFill>
            <a:srgbClr val="464646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lnSpc>
          <a:spcPct val="80000"/>
        </a:lnSpc>
        <a:spcBef>
          <a:spcPts val="1000"/>
        </a:spcBef>
        <a:buClr>
          <a:srgbClr val="E10267"/>
        </a:buClr>
        <a:buFont typeface="Arial"/>
        <a:buChar char="»"/>
        <a:defRPr lang="en-US" sz="2000" kern="1200" dirty="0">
          <a:solidFill>
            <a:srgbClr val="46464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 txBox="1">
            <a:spLocks/>
          </p:cNvSpPr>
          <p:nvPr/>
        </p:nvSpPr>
        <p:spPr>
          <a:xfrm>
            <a:off x="131970" y="2381692"/>
            <a:ext cx="5689600" cy="3200400"/>
          </a:xfrm>
          <a:prstGeom prst="rect">
            <a:avLst/>
          </a:prstGeom>
        </p:spPr>
        <p:txBody>
          <a:bodyPr vert="horz" lIns="91440" tIns="45720" rIns="91440" bIns="45720" rtlCol="1" anchor="ctr" anchorCtr="0">
            <a:noAutofit/>
          </a:bodyPr>
          <a:lstStyle>
            <a:lvl1pPr marL="342900" indent="-342900" algn="l" defTabSz="457200" rtl="0" eaLnBrk="1" latinLnBrk="0" hangingPunct="1">
              <a:lnSpc>
                <a:spcPct val="80000"/>
              </a:lnSpc>
              <a:spcBef>
                <a:spcPts val="1000"/>
              </a:spcBef>
              <a:buClr>
                <a:srgbClr val="E10267"/>
              </a:buClr>
              <a:buFont typeface="Arial"/>
              <a:buChar char="•"/>
              <a:defRPr lang="en-US" sz="3000" kern="1200" dirty="0" smtClean="0">
                <a:solidFill>
                  <a:srgbClr val="46464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80000"/>
              </a:lnSpc>
              <a:spcBef>
                <a:spcPts val="1000"/>
              </a:spcBef>
              <a:buClr>
                <a:srgbClr val="E10267"/>
              </a:buClr>
              <a:buFont typeface="Arial"/>
              <a:buChar char="–"/>
              <a:defRPr lang="en-US" sz="2800" kern="1200" dirty="0" smtClean="0">
                <a:solidFill>
                  <a:srgbClr val="46464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80000"/>
              </a:lnSpc>
              <a:spcBef>
                <a:spcPts val="1000"/>
              </a:spcBef>
              <a:buClr>
                <a:srgbClr val="E10267"/>
              </a:buClr>
              <a:buFont typeface="Arial"/>
              <a:buChar char="•"/>
              <a:defRPr lang="en-US" sz="2400" kern="1200" dirty="0" smtClean="0">
                <a:solidFill>
                  <a:srgbClr val="46464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80000"/>
              </a:lnSpc>
              <a:spcBef>
                <a:spcPts val="1000"/>
              </a:spcBef>
              <a:buClr>
                <a:srgbClr val="E10267"/>
              </a:buClr>
              <a:buFont typeface="Arial"/>
              <a:buChar char="–"/>
              <a:defRPr lang="en-US" sz="2000" kern="1200" dirty="0" smtClean="0">
                <a:solidFill>
                  <a:srgbClr val="46464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80000"/>
              </a:lnSpc>
              <a:spcBef>
                <a:spcPts val="1000"/>
              </a:spcBef>
              <a:buClr>
                <a:srgbClr val="E10267"/>
              </a:buClr>
              <a:buFont typeface="Arial"/>
              <a:buChar char="»"/>
              <a:defRPr lang="en-US" sz="2000" kern="1200" dirty="0">
                <a:solidFill>
                  <a:srgbClr val="46464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lnSpc>
                <a:spcPct val="114000"/>
              </a:lnSpc>
              <a:spcBef>
                <a:spcPct val="0"/>
              </a:spcBef>
              <a:buClrTx/>
              <a:buFont typeface="Arial"/>
              <a:buNone/>
              <a:defRPr/>
            </a:pPr>
            <a:r>
              <a:rPr lang="en-US" sz="3600" b="1" dirty="0">
                <a:solidFill>
                  <a:srgbClr val="2C5697"/>
                </a:solidFill>
                <a:cs typeface="Arial"/>
                <a:rtl/>
              </a:rPr>
              <a:t>الخطر </a:t>
            </a:r>
            <a:r>
              <a:rPr lang="en-US" sz="3600" b="1" dirty="0" err="1" smtClean="0">
                <a:solidFill>
                  <a:srgbClr val="2C5697"/>
                </a:solidFill>
                <a:cs typeface="Arial"/>
                <a:rtl/>
              </a:rPr>
              <a:t>الثلاثي</a:t>
            </a:r>
            <a:r>
              <a:rPr lang="ar-EG" sz="3600" b="1" dirty="0" smtClean="0">
                <a:solidFill>
                  <a:srgbClr val="2C5697"/>
                </a:solidFill>
                <a:cs typeface="Arial"/>
                <a:rtl/>
              </a:rPr>
              <a:t>: </a:t>
            </a:r>
            <a:r>
              <a:rPr lang="en-US" sz="3600" b="1" dirty="0" err="1" smtClean="0">
                <a:solidFill>
                  <a:srgbClr val="2C5697"/>
                </a:solidFill>
                <a:cs typeface="Arial"/>
                <a:rtl/>
              </a:rPr>
              <a:t>حماية</a:t>
            </a:r>
            <a:endParaRPr lang="en-US" sz="3600" b="1" dirty="0">
              <a:solidFill>
                <a:srgbClr val="2C5697"/>
              </a:solidFill>
              <a:cs typeface="Arial"/>
              <a:rtl/>
            </a:endParaRPr>
          </a:p>
          <a:p>
            <a:pPr marL="0" indent="0" algn="ctr" rtl="1">
              <a:lnSpc>
                <a:spcPct val="114000"/>
              </a:lnSpc>
              <a:spcBef>
                <a:spcPct val="0"/>
              </a:spcBef>
              <a:buClrTx/>
              <a:buFont typeface="Arial"/>
              <a:buNone/>
              <a:defRPr/>
            </a:pPr>
            <a:r>
              <a:rPr lang="en-US" sz="3600" b="1" dirty="0" err="1">
                <a:solidFill>
                  <a:srgbClr val="2C5697"/>
                </a:solidFill>
                <a:cs typeface="Arial"/>
                <a:rtl/>
              </a:rPr>
              <a:t>اللاجئين</a:t>
            </a:r>
            <a:r>
              <a:rPr lang="en-US" sz="3600" b="1" dirty="0">
                <a:solidFill>
                  <a:srgbClr val="2C5697"/>
                </a:solidFill>
                <a:cs typeface="Arial"/>
                <a:rtl/>
              </a:rPr>
              <a:t> </a:t>
            </a:r>
            <a:r>
              <a:rPr lang="en-US" sz="3600" b="1" dirty="0" err="1">
                <a:solidFill>
                  <a:srgbClr val="2C5697"/>
                </a:solidFill>
                <a:cs typeface="Arial"/>
                <a:rtl/>
              </a:rPr>
              <a:t>المعرضين</a:t>
            </a:r>
            <a:r>
              <a:rPr lang="en-US" sz="3600" b="1" dirty="0">
                <a:solidFill>
                  <a:srgbClr val="2C5697"/>
                </a:solidFill>
                <a:cs typeface="Arial"/>
                <a:rtl/>
              </a:rPr>
              <a:t> </a:t>
            </a:r>
            <a:r>
              <a:rPr lang="en-US" sz="3600" b="1" dirty="0" err="1">
                <a:solidFill>
                  <a:srgbClr val="2C5697"/>
                </a:solidFill>
                <a:cs typeface="Arial"/>
                <a:rtl/>
              </a:rPr>
              <a:t>للخطر</a:t>
            </a:r>
            <a:r>
              <a:rPr lang="en-US" sz="3600" b="1" dirty="0">
                <a:solidFill>
                  <a:srgbClr val="2C5697"/>
                </a:solidFill>
                <a:cs typeface="Arial"/>
                <a:rtl/>
              </a:rPr>
              <a:t> </a:t>
            </a:r>
            <a:r>
              <a:rPr lang="en-US" sz="3600" b="1" dirty="0" err="1">
                <a:solidFill>
                  <a:srgbClr val="2C5697"/>
                </a:solidFill>
                <a:cs typeface="Arial"/>
                <a:rtl/>
              </a:rPr>
              <a:t>الناجين</a:t>
            </a:r>
            <a:r>
              <a:rPr lang="en-US" sz="3600" b="1" dirty="0">
                <a:solidFill>
                  <a:srgbClr val="2C5697"/>
                </a:solidFill>
                <a:cs typeface="Arial"/>
                <a:rtl/>
              </a:rPr>
              <a:t> </a:t>
            </a:r>
            <a:r>
              <a:rPr lang="en-US" sz="3600" b="1" dirty="0" err="1">
                <a:solidFill>
                  <a:srgbClr val="2C5697"/>
                </a:solidFill>
                <a:cs typeface="Arial"/>
                <a:rtl/>
              </a:rPr>
              <a:t>من</a:t>
            </a:r>
            <a:r>
              <a:rPr lang="en-US" sz="3600" b="1" dirty="0">
                <a:solidFill>
                  <a:srgbClr val="2C5697"/>
                </a:solidFill>
                <a:cs typeface="Arial"/>
                <a:rtl/>
              </a:rPr>
              <a:t> العنف </a:t>
            </a:r>
            <a:r>
              <a:rPr lang="en-US" sz="3600" b="1" dirty="0" err="1">
                <a:solidFill>
                  <a:srgbClr val="2C5697"/>
                </a:solidFill>
                <a:cs typeface="Arial"/>
                <a:rtl/>
              </a:rPr>
              <a:t>الجنسي</a:t>
            </a:r>
            <a:r>
              <a:rPr lang="en-US" sz="3600" b="1" dirty="0">
                <a:solidFill>
                  <a:srgbClr val="2C5697"/>
                </a:solidFill>
                <a:cs typeface="Arial"/>
                <a:rtl/>
              </a:rPr>
              <a:t> </a:t>
            </a:r>
            <a:r>
              <a:rPr lang="en-US" sz="3600" b="1" dirty="0" err="1">
                <a:solidFill>
                  <a:srgbClr val="2C5697"/>
                </a:solidFill>
                <a:cs typeface="Arial"/>
                <a:rtl/>
              </a:rPr>
              <a:t>والقائم</a:t>
            </a:r>
            <a:r>
              <a:rPr lang="en-US" sz="3600" b="1" dirty="0">
                <a:solidFill>
                  <a:srgbClr val="2C5697"/>
                </a:solidFill>
                <a:cs typeface="Arial"/>
                <a:rtl/>
              </a:rPr>
              <a:t> </a:t>
            </a:r>
            <a:r>
              <a:rPr lang="en-US" sz="3600" b="1" dirty="0" err="1">
                <a:solidFill>
                  <a:srgbClr val="2C5697"/>
                </a:solidFill>
                <a:cs typeface="Arial"/>
                <a:rtl/>
              </a:rPr>
              <a:t>على</a:t>
            </a:r>
            <a:r>
              <a:rPr lang="en-US" sz="3600" b="1" dirty="0">
                <a:solidFill>
                  <a:srgbClr val="2C5697"/>
                </a:solidFill>
                <a:cs typeface="Arial"/>
                <a:rtl/>
              </a:rPr>
              <a:t> </a:t>
            </a:r>
            <a:r>
              <a:rPr lang="en-US" sz="3600" b="1" dirty="0" err="1" smtClean="0">
                <a:solidFill>
                  <a:srgbClr val="2C5697"/>
                </a:solidFill>
                <a:cs typeface="Arial"/>
                <a:rtl/>
              </a:rPr>
              <a:t>النوع</a:t>
            </a:r>
            <a:r>
              <a:rPr lang="en-US" sz="3600" b="1" dirty="0" smtClean="0">
                <a:solidFill>
                  <a:srgbClr val="2C5697"/>
                </a:solidFill>
                <a:cs typeface="Arial"/>
                <a:rtl/>
              </a:rPr>
              <a:t> </a:t>
            </a:r>
            <a:endParaRPr lang="ar-EG" sz="3600" b="1" dirty="0" smtClean="0">
              <a:solidFill>
                <a:srgbClr val="2C5697"/>
              </a:solidFill>
              <a:cs typeface="Arial"/>
              <a:rtl/>
            </a:endParaRPr>
          </a:p>
          <a:p>
            <a:pPr marL="0" indent="0" algn="ctr" rtl="1">
              <a:lnSpc>
                <a:spcPct val="114000"/>
              </a:lnSpc>
              <a:spcBef>
                <a:spcPct val="0"/>
              </a:spcBef>
              <a:buClrTx/>
              <a:buFont typeface="Arial"/>
              <a:buNone/>
              <a:defRPr/>
            </a:pPr>
            <a:r>
              <a:rPr lang="en-US" sz="3600" b="1" dirty="0" err="1" smtClean="0">
                <a:solidFill>
                  <a:srgbClr val="2C5697"/>
                </a:solidFill>
                <a:cs typeface="Arial"/>
                <a:rtl/>
              </a:rPr>
              <a:t>الاجتماعي</a:t>
            </a:r>
            <a:endParaRPr lang="ar-EG" sz="3600" b="1" dirty="0" smtClean="0">
              <a:solidFill>
                <a:srgbClr val="2C5697"/>
              </a:solidFill>
              <a:cs typeface="Arial"/>
              <a:rtl/>
            </a:endParaRPr>
          </a:p>
          <a:p>
            <a:pPr marL="0" indent="0" algn="ctr" rtl="1">
              <a:lnSpc>
                <a:spcPct val="114000"/>
              </a:lnSpc>
              <a:spcBef>
                <a:spcPct val="0"/>
              </a:spcBef>
              <a:buClrTx/>
              <a:buFont typeface="Arial"/>
              <a:buNone/>
              <a:defRPr/>
            </a:pPr>
            <a:endParaRPr lang="en-US" sz="1200" b="1" dirty="0">
              <a:solidFill>
                <a:srgbClr val="E10267"/>
              </a:solidFill>
              <a:cs typeface="Arial"/>
            </a:endParaRPr>
          </a:p>
          <a:p>
            <a:pPr marL="0" indent="0" algn="ctr" rtl="1">
              <a:lnSpc>
                <a:spcPct val="150000"/>
              </a:lnSpc>
              <a:spcBef>
                <a:spcPct val="0"/>
              </a:spcBef>
              <a:buClrTx/>
              <a:buNone/>
              <a:defRPr/>
            </a:pPr>
            <a:r>
              <a:rPr lang="en-US" sz="2300" dirty="0" err="1">
                <a:solidFill>
                  <a:srgbClr val="E10267"/>
                </a:solidFill>
                <a:uFill>
                  <a:solidFill>
                    <a:srgbClr val="2C5697"/>
                  </a:solidFill>
                </a:uFill>
                <a:cs typeface="Arial"/>
                <a:rtl/>
              </a:rPr>
              <a:t>الاستجابة</a:t>
            </a:r>
            <a:r>
              <a:rPr lang="en-US" sz="2300" dirty="0">
                <a:solidFill>
                  <a:srgbClr val="E10267"/>
                </a:solidFill>
                <a:uFill>
                  <a:solidFill>
                    <a:srgbClr val="2C5697"/>
                  </a:solidFill>
                </a:uFill>
                <a:cs typeface="Arial"/>
                <a:rtl/>
              </a:rPr>
              <a:t> </a:t>
            </a:r>
            <a:r>
              <a:rPr lang="en-US" sz="2300" dirty="0" err="1">
                <a:solidFill>
                  <a:srgbClr val="E10267"/>
                </a:solidFill>
                <a:uFill>
                  <a:solidFill>
                    <a:srgbClr val="2C5697"/>
                  </a:solidFill>
                </a:uFill>
                <a:cs typeface="Arial"/>
                <a:rtl/>
              </a:rPr>
              <a:t>للعنف</a:t>
            </a:r>
            <a:r>
              <a:rPr lang="en-US" sz="2300" dirty="0">
                <a:solidFill>
                  <a:srgbClr val="E10267"/>
                </a:solidFill>
                <a:uFill>
                  <a:solidFill>
                    <a:srgbClr val="2C5697"/>
                  </a:solidFill>
                </a:uFill>
                <a:cs typeface="Arial"/>
                <a:rtl/>
              </a:rPr>
              <a:t> </a:t>
            </a:r>
            <a:r>
              <a:rPr lang="en-US" sz="2300" dirty="0" err="1">
                <a:solidFill>
                  <a:srgbClr val="E10267"/>
                </a:solidFill>
                <a:uFill>
                  <a:solidFill>
                    <a:srgbClr val="2C5697"/>
                  </a:solidFill>
                </a:uFill>
                <a:cs typeface="Arial"/>
                <a:rtl/>
              </a:rPr>
              <a:t>الجنسي</a:t>
            </a:r>
            <a:r>
              <a:rPr lang="en-US" sz="2300" dirty="0">
                <a:solidFill>
                  <a:srgbClr val="E10267"/>
                </a:solidFill>
                <a:uFill>
                  <a:solidFill>
                    <a:srgbClr val="2C5697"/>
                  </a:solidFill>
                </a:uFill>
                <a:cs typeface="Arial"/>
                <a:rtl/>
              </a:rPr>
              <a:t> </a:t>
            </a:r>
            <a:r>
              <a:rPr lang="en-US" sz="2300" dirty="0" err="1">
                <a:solidFill>
                  <a:srgbClr val="E10267"/>
                </a:solidFill>
                <a:uFill>
                  <a:solidFill>
                    <a:srgbClr val="2C5697"/>
                  </a:solidFill>
                </a:uFill>
                <a:cs typeface="Arial"/>
                <a:rtl/>
              </a:rPr>
              <a:t>والقائم</a:t>
            </a:r>
            <a:r>
              <a:rPr lang="en-US" sz="2300" dirty="0">
                <a:solidFill>
                  <a:srgbClr val="E10267"/>
                </a:solidFill>
                <a:uFill>
                  <a:solidFill>
                    <a:srgbClr val="2C5697"/>
                  </a:solidFill>
                </a:uFill>
                <a:cs typeface="Arial"/>
                <a:rtl/>
              </a:rPr>
              <a:t> </a:t>
            </a:r>
            <a:r>
              <a:rPr lang="en-US" sz="2300" dirty="0" err="1" smtClean="0">
                <a:solidFill>
                  <a:srgbClr val="E10267"/>
                </a:solidFill>
                <a:uFill>
                  <a:solidFill>
                    <a:srgbClr val="2C5697"/>
                  </a:solidFill>
                </a:uFill>
                <a:cs typeface="Arial"/>
                <a:rtl/>
              </a:rPr>
              <a:t>على</a:t>
            </a:r>
            <a:r>
              <a:rPr lang="en-US" sz="2300" dirty="0" smtClean="0">
                <a:solidFill>
                  <a:srgbClr val="E10267"/>
                </a:solidFill>
                <a:uFill>
                  <a:solidFill>
                    <a:srgbClr val="2C5697"/>
                  </a:solidFill>
                </a:uFill>
                <a:cs typeface="Arial"/>
                <a:rtl/>
              </a:rPr>
              <a:t/>
            </a:r>
            <a:br>
              <a:rPr lang="en-US" sz="2300" dirty="0" smtClean="0">
                <a:solidFill>
                  <a:srgbClr val="E10267"/>
                </a:solidFill>
                <a:uFill>
                  <a:solidFill>
                    <a:srgbClr val="2C5697"/>
                  </a:solidFill>
                </a:uFill>
                <a:cs typeface="Arial"/>
                <a:rtl/>
              </a:rPr>
            </a:br>
            <a:r>
              <a:rPr lang="en-US" sz="2300" dirty="0" err="1" smtClean="0">
                <a:solidFill>
                  <a:srgbClr val="E10267"/>
                </a:solidFill>
                <a:uFill>
                  <a:solidFill>
                    <a:srgbClr val="2C5697"/>
                  </a:solidFill>
                </a:uFill>
                <a:cs typeface="Arial"/>
                <a:rtl/>
              </a:rPr>
              <a:t>النوع</a:t>
            </a:r>
            <a:r>
              <a:rPr lang="en-US" sz="2300" dirty="0" smtClean="0">
                <a:solidFill>
                  <a:srgbClr val="E10267"/>
                </a:solidFill>
                <a:uFill>
                  <a:solidFill>
                    <a:srgbClr val="2C5697"/>
                  </a:solidFill>
                </a:uFill>
                <a:cs typeface="Arial"/>
                <a:rtl/>
              </a:rPr>
              <a:t> </a:t>
            </a:r>
            <a:r>
              <a:rPr lang="en-US" sz="2300" dirty="0" err="1" smtClean="0">
                <a:solidFill>
                  <a:srgbClr val="E10267"/>
                </a:solidFill>
                <a:uFill>
                  <a:solidFill>
                    <a:srgbClr val="2C5697"/>
                  </a:solidFill>
                </a:uFill>
                <a:cs typeface="Arial"/>
                <a:rtl/>
              </a:rPr>
              <a:t>الاجتماعي</a:t>
            </a:r>
            <a:r>
              <a:rPr lang="ar-EG" sz="2300" dirty="0" smtClean="0">
                <a:solidFill>
                  <a:srgbClr val="E10267"/>
                </a:solidFill>
                <a:uFill>
                  <a:solidFill>
                    <a:srgbClr val="2C5697"/>
                  </a:solidFill>
                </a:uFill>
                <a:cs typeface="Arial"/>
              </a:rPr>
              <a:t> </a:t>
            </a:r>
            <a:r>
              <a:rPr lang="en-US" sz="2300" dirty="0" smtClean="0">
                <a:solidFill>
                  <a:srgbClr val="E10267"/>
                </a:solidFill>
                <a:uFill>
                  <a:solidFill>
                    <a:srgbClr val="2C5697"/>
                  </a:solidFill>
                </a:uFill>
                <a:cs typeface="Arial"/>
              </a:rPr>
              <a:t>–</a:t>
            </a:r>
            <a:r>
              <a:rPr lang="ar-EG" sz="2300" dirty="0" smtClean="0">
                <a:solidFill>
                  <a:srgbClr val="E10267"/>
                </a:solidFill>
                <a:uFill>
                  <a:solidFill>
                    <a:srgbClr val="2C5697"/>
                  </a:solidFill>
                </a:uFill>
                <a:cs typeface="Arial"/>
              </a:rPr>
              <a:t> </a:t>
            </a:r>
            <a:r>
              <a:rPr lang="en-US" sz="2300" dirty="0" err="1" smtClean="0">
                <a:solidFill>
                  <a:srgbClr val="E10267"/>
                </a:solidFill>
                <a:uFill>
                  <a:solidFill>
                    <a:srgbClr val="2C5697"/>
                  </a:solidFill>
                </a:uFill>
                <a:cs typeface="Arial"/>
                <a:rtl/>
              </a:rPr>
              <a:t>اللاجئين</a:t>
            </a:r>
            <a:r>
              <a:rPr lang="ar-EG" sz="2300" dirty="0" smtClean="0">
                <a:solidFill>
                  <a:srgbClr val="E10267"/>
                </a:solidFill>
                <a:uFill>
                  <a:solidFill>
                    <a:srgbClr val="2C5697"/>
                  </a:solidFill>
                </a:uFill>
                <a:cs typeface="Arial"/>
                <a:rtl/>
              </a:rPr>
              <a:t> </a:t>
            </a:r>
            <a:r>
              <a:rPr lang="en-US" sz="2300" dirty="0" err="1" smtClean="0">
                <a:solidFill>
                  <a:srgbClr val="E10267"/>
                </a:solidFill>
                <a:uFill>
                  <a:solidFill>
                    <a:srgbClr val="2C5697"/>
                  </a:solidFill>
                </a:uFill>
                <a:cs typeface="Arial"/>
                <a:rtl/>
              </a:rPr>
              <a:t>كبار</a:t>
            </a:r>
            <a:r>
              <a:rPr lang="en-US" sz="2300" dirty="0" smtClean="0">
                <a:solidFill>
                  <a:srgbClr val="E10267"/>
                </a:solidFill>
                <a:uFill>
                  <a:solidFill>
                    <a:srgbClr val="2C5697"/>
                  </a:solidFill>
                </a:uFill>
                <a:cs typeface="Arial"/>
                <a:rtl/>
              </a:rPr>
              <a:t> </a:t>
            </a:r>
            <a:r>
              <a:rPr lang="en-US" sz="2300" dirty="0" err="1">
                <a:solidFill>
                  <a:srgbClr val="E10267"/>
                </a:solidFill>
                <a:uFill>
                  <a:solidFill>
                    <a:srgbClr val="2C5697"/>
                  </a:solidFill>
                </a:uFill>
                <a:cs typeface="Arial"/>
                <a:rtl/>
              </a:rPr>
              <a:t>السن</a:t>
            </a:r>
            <a:endParaRPr lang="en-US" sz="2300" dirty="0">
              <a:solidFill>
                <a:srgbClr val="E10267"/>
              </a:solidFill>
              <a:uFill>
                <a:solidFill>
                  <a:srgbClr val="2C5697"/>
                </a:solidFill>
              </a:u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3808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63041"/>
            <a:ext cx="8229600" cy="4772660"/>
          </a:xfrm>
        </p:spPr>
        <p:txBody>
          <a:bodyPr rtlCol="1">
            <a:normAutofit fontScale="92500"/>
          </a:bodyPr>
          <a:lstStyle/>
          <a:p>
            <a:pPr lvl="0" algn="r" rtl="1">
              <a:lnSpc>
                <a:spcPct val="150000"/>
              </a:lnSpc>
              <a:spcBef>
                <a:spcPts val="600"/>
              </a:spcBef>
            </a:pPr>
            <a:r>
              <a:rPr lang="ar-SA" dirty="0" smtClean="0">
                <a:rtl/>
              </a:rPr>
              <a:t>قدّم نفس مستوى الخدمات إلى جميع الناجين بغض النظر عن الجنس والسن والعرق </a:t>
            </a:r>
            <a:r>
              <a:rPr lang="ar-SA" dirty="0" smtClean="0">
                <a:rtl/>
              </a:rPr>
              <a:t>والإعاقة</a:t>
            </a:r>
            <a:endParaRPr lang="ar-SA" dirty="0" smtClean="0">
              <a:rtl/>
            </a:endParaRPr>
          </a:p>
          <a:p>
            <a:pPr lvl="0" algn="r" rtl="1">
              <a:lnSpc>
                <a:spcPct val="150000"/>
              </a:lnSpc>
              <a:spcBef>
                <a:spcPts val="600"/>
              </a:spcBef>
            </a:pPr>
            <a:r>
              <a:rPr lang="ar-SA" dirty="0" smtClean="0">
                <a:rtl/>
              </a:rPr>
              <a:t>قدم كل الخيارات المتاحة إلى الناجين، حتى وإن كنت غير متأكد من كيفية مشاركتهم في هذه الأنشطة</a:t>
            </a:r>
          </a:p>
          <a:p>
            <a:pPr lvl="0" algn="r" rtl="1">
              <a:lnSpc>
                <a:spcPct val="150000"/>
              </a:lnSpc>
              <a:spcBef>
                <a:spcPts val="600"/>
              </a:spcBef>
            </a:pPr>
            <a:r>
              <a:rPr lang="ar-SA" dirty="0" smtClean="0">
                <a:rtl/>
              </a:rPr>
              <a:t>استعد لممارية طرق متنوعة ومختلفة في توصيل هذه الآراء</a:t>
            </a:r>
          </a:p>
          <a:p>
            <a:pPr lvl="0" algn="r" rtl="1">
              <a:lnSpc>
                <a:spcPct val="150000"/>
              </a:lnSpc>
              <a:spcBef>
                <a:spcPts val="600"/>
              </a:spcBef>
            </a:pPr>
            <a:r>
              <a:rPr lang="ar-SA" dirty="0" smtClean="0">
                <a:rtl/>
              </a:rPr>
              <a:t>امنح الناجي الوقت الكاف للتفكير في هذه الخيارات وتوجيه الأسئلة</a:t>
            </a:r>
          </a:p>
          <a:p>
            <a:pPr algn="r" rtl="1">
              <a:lnSpc>
                <a:spcPct val="150000"/>
              </a:lnSpc>
            </a:pPr>
            <a:endParaRPr lang="ar-SA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rtlCol="1">
            <a:normAutofit/>
          </a:bodyPr>
          <a:lstStyle/>
          <a:p>
            <a:pPr algn="r" rtl="1"/>
            <a:r>
              <a:rPr lang="en-US" dirty="0" err="1">
                <a:rtl/>
              </a:rPr>
              <a:t>الدمج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652513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63041"/>
            <a:ext cx="8229600" cy="4772660"/>
          </a:xfrm>
        </p:spPr>
        <p:txBody>
          <a:bodyPr rtlCol="1">
            <a:normAutofit lnSpcReduction="10000"/>
          </a:bodyPr>
          <a:lstStyle/>
          <a:p>
            <a:pPr algn="r" rtl="1">
              <a:lnSpc>
                <a:spcPct val="150000"/>
              </a:lnSpc>
              <a:spcBef>
                <a:spcPts val="600"/>
              </a:spcBef>
            </a:pPr>
            <a:r>
              <a:rPr lang="ar-SA" dirty="0" smtClean="0">
                <a:rtl/>
              </a:rPr>
              <a:t>يعد الوصول إلى مجموعة واسعة من الخدمات والأنشطة أساسيًا في عملية التعافي الفعّال</a:t>
            </a:r>
          </a:p>
          <a:p>
            <a:pPr algn="r" rtl="1">
              <a:lnSpc>
                <a:spcPct val="150000"/>
              </a:lnSpc>
              <a:spcBef>
                <a:spcPts val="600"/>
              </a:spcBef>
            </a:pPr>
            <a:r>
              <a:rPr lang="ar-SA" dirty="0" smtClean="0">
                <a:rtl/>
              </a:rPr>
              <a:t>قم بتطوير منهج متعدد القطاعات، يتضمن</a:t>
            </a:r>
          </a:p>
          <a:p>
            <a:pPr lvl="1" algn="r" rtl="1">
              <a:lnSpc>
                <a:spcPct val="150000"/>
              </a:lnSpc>
              <a:spcBef>
                <a:spcPts val="600"/>
              </a:spcBef>
            </a:pPr>
            <a:r>
              <a:rPr lang="ar-SA" dirty="0" smtClean="0">
                <a:rtl/>
              </a:rPr>
              <a:t>الاستجابات الطبية والنفسية </a:t>
            </a:r>
            <a:r>
              <a:rPr lang="ar-SA" dirty="0" err="1" smtClean="0">
                <a:rtl/>
              </a:rPr>
              <a:t>والنفسية</a:t>
            </a:r>
            <a:r>
              <a:rPr lang="ar-SA" dirty="0" smtClean="0">
                <a:rtl/>
              </a:rPr>
              <a:t> الاجتماعية والقانونية والاقتصادية</a:t>
            </a:r>
          </a:p>
          <a:p>
            <a:pPr algn="r" rtl="1">
              <a:lnSpc>
                <a:spcPct val="150000"/>
              </a:lnSpc>
              <a:spcBef>
                <a:spcPts val="600"/>
              </a:spcBef>
            </a:pPr>
            <a:r>
              <a:rPr lang="ar-SA" dirty="0" smtClean="0">
                <a:rtl/>
              </a:rPr>
              <a:t>أشرِك المجتمع في مواجهة الوصم والتمييز المتعلق بالعنف الجنسي والقائم على النوع الاجتماعي</a:t>
            </a:r>
            <a:endParaRPr lang="ar-SA" dirty="0">
              <a:rtl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rtlCol="1">
            <a:normAutofit/>
          </a:bodyPr>
          <a:lstStyle/>
          <a:p>
            <a:pPr algn="r" rtl="1"/>
            <a:r>
              <a:rPr lang="en-US" dirty="0" err="1">
                <a:rtl/>
              </a:rPr>
              <a:t>منهج</a:t>
            </a:r>
            <a:r>
              <a:rPr lang="en-US" dirty="0">
                <a:rtl/>
              </a:rPr>
              <a:t> </a:t>
            </a:r>
            <a:r>
              <a:rPr lang="en-US" dirty="0" err="1">
                <a:rtl/>
              </a:rPr>
              <a:t>متعدد</a:t>
            </a:r>
            <a:r>
              <a:rPr lang="en-US" dirty="0">
                <a:rtl/>
              </a:rPr>
              <a:t> </a:t>
            </a:r>
            <a:r>
              <a:rPr lang="en-US" dirty="0" err="1">
                <a:rtl/>
              </a:rPr>
              <a:t>القطاعات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2088641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rtlCol="1"/>
          <a:lstStyle/>
          <a:p>
            <a:pPr algn="r" rtl="1"/>
            <a:r>
              <a:rPr lang="en-US" dirty="0" err="1">
                <a:rtl/>
              </a:rPr>
              <a:t>المنهج</a:t>
            </a:r>
            <a:r>
              <a:rPr lang="en-US" dirty="0">
                <a:rtl/>
              </a:rPr>
              <a:t> </a:t>
            </a:r>
            <a:r>
              <a:rPr lang="en-US" dirty="0" err="1">
                <a:rtl/>
              </a:rPr>
              <a:t>المرتكز</a:t>
            </a:r>
            <a:r>
              <a:rPr lang="en-US" dirty="0">
                <a:rtl/>
              </a:rPr>
              <a:t> </a:t>
            </a:r>
            <a:r>
              <a:rPr lang="en-US" dirty="0" err="1">
                <a:rtl/>
              </a:rPr>
              <a:t>على</a:t>
            </a:r>
            <a:r>
              <a:rPr lang="en-US" dirty="0">
                <a:rtl/>
              </a:rPr>
              <a:t> </a:t>
            </a:r>
            <a:r>
              <a:rPr lang="en-US" dirty="0" err="1">
                <a:rtl/>
              </a:rPr>
              <a:t>الناجين</a:t>
            </a:r>
            <a:endParaRPr lang="en-US" b="0" dirty="0"/>
          </a:p>
        </p:txBody>
      </p:sp>
      <p:graphicFrame>
        <p:nvGraphicFramePr>
          <p:cNvPr id="5" name="Content Placeholder 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234411443"/>
              </p:ext>
            </p:extLst>
          </p:nvPr>
        </p:nvGraphicFramePr>
        <p:xfrm>
          <a:off x="457200" y="1463675"/>
          <a:ext cx="8229600" cy="4797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6" name="Straight Arrow Connector 5"/>
          <p:cNvCxnSpPr/>
          <p:nvPr/>
        </p:nvCxnSpPr>
        <p:spPr>
          <a:xfrm>
            <a:off x="2099733" y="2296494"/>
            <a:ext cx="416841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952978" y="5467317"/>
            <a:ext cx="467410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256035" y="3320756"/>
            <a:ext cx="0" cy="153166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7434642" y="3620949"/>
            <a:ext cx="0" cy="107342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952978" y="3025422"/>
            <a:ext cx="962377" cy="5955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5736110" y="2921548"/>
            <a:ext cx="665193" cy="3992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1862667" y="4549372"/>
            <a:ext cx="1111452" cy="6096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5836356" y="4399100"/>
            <a:ext cx="914401" cy="5680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00345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1"/>
          <a:lstStyle/>
          <a:p>
            <a:pPr algn="r" rtl="1"/>
            <a:r>
              <a:rPr lang="en-US" dirty="0" err="1">
                <a:rtl/>
              </a:rPr>
              <a:t>دراسة</a:t>
            </a:r>
            <a:r>
              <a:rPr lang="en-US" dirty="0">
                <a:rtl/>
              </a:rPr>
              <a:t> </a:t>
            </a:r>
            <a:r>
              <a:rPr lang="en-US" dirty="0" err="1" smtClean="0">
                <a:rtl/>
              </a:rPr>
              <a:t>حالة</a:t>
            </a:r>
            <a:r>
              <a:rPr lang="ar-EG" dirty="0" smtClean="0">
                <a:rtl/>
              </a:rPr>
              <a:t>: </a:t>
            </a:r>
            <a:r>
              <a:rPr lang="en-US" b="0" dirty="0" err="1" smtClean="0">
                <a:rtl/>
              </a:rPr>
              <a:t>سميرة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3040"/>
            <a:ext cx="8229600" cy="4525963"/>
          </a:xfrm>
        </p:spPr>
        <p:txBody>
          <a:bodyPr rtlCol="1">
            <a:normAutofit/>
          </a:bodyPr>
          <a:lstStyle/>
          <a:p>
            <a:pPr marL="0" indent="0" algn="r" rtl="1">
              <a:lnSpc>
                <a:spcPct val="100000"/>
              </a:lnSpc>
              <a:buNone/>
            </a:pPr>
            <a:r>
              <a:rPr lang="ar-SA" dirty="0" smtClean="0">
                <a:rtl/>
              </a:rPr>
              <a:t>سميرة هي أرملة لاجئة عمياء عمرها 58 سنة. تعيش في معسكر اللجوء مع حفيدتيها، 12 سنة و 14 سنة. لا تشارك سميرة في الأنشطة الاجتماعية أو فرص التدريب لأنها مشغولة بتلبية الاحتياجات. لم تذهب مطلقًا إلى أي منظمة غير حكومية لطلب المساعدة.</a:t>
            </a:r>
          </a:p>
          <a:p>
            <a:pPr marL="0" indent="0" algn="r" rtl="1">
              <a:lnSpc>
                <a:spcPct val="100000"/>
              </a:lnSpc>
              <a:buNone/>
            </a:pPr>
            <a:endParaRPr lang="ar-SA" dirty="0" smtClean="0"/>
          </a:p>
          <a:p>
            <a:pPr marL="0" indent="0" algn="r" rtl="1">
              <a:lnSpc>
                <a:spcPct val="100000"/>
              </a:lnSpc>
              <a:buNone/>
            </a:pPr>
            <a:r>
              <a:rPr lang="ar-SA" dirty="0" smtClean="0">
                <a:rtl/>
              </a:rPr>
              <a:t>ويندي هي المسؤولة عن الحالة وتقوم بإجراء أولى زياراتها المنزلية لتقييم مخاطر العنف الجنسي والقائم على أساس النوع الاجتماعي على سميرة وحفيدتيها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4467980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1"/>
          <a:lstStyle/>
          <a:p>
            <a:pPr algn="r" rtl="1"/>
            <a:r>
              <a:rPr lang="en-US" dirty="0" err="1">
                <a:rtl/>
              </a:rPr>
              <a:t>ملخص</a:t>
            </a:r>
            <a:endParaRPr lang="en-US" dirty="0">
              <a:rtl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1">
            <a:normAutofit fontScale="92500"/>
          </a:bodyPr>
          <a:lstStyle/>
          <a:p>
            <a:pPr algn="r" rtl="1">
              <a:lnSpc>
                <a:spcPct val="114000"/>
              </a:lnSpc>
              <a:spcBef>
                <a:spcPts val="600"/>
              </a:spcBef>
            </a:pPr>
            <a:r>
              <a:rPr lang="ar-SA" dirty="0" smtClean="0">
                <a:rtl/>
              </a:rPr>
              <a:t>المنهج المرتكز على الناجين يمكن الناجين من القيام بدور قيادي في عملية التعافي خاصتهم</a:t>
            </a:r>
          </a:p>
          <a:p>
            <a:pPr algn="r" rtl="1">
              <a:lnSpc>
                <a:spcPct val="114000"/>
              </a:lnSpc>
              <a:spcBef>
                <a:spcPts val="600"/>
              </a:spcBef>
            </a:pPr>
            <a:r>
              <a:rPr lang="ar-SA" dirty="0" smtClean="0">
                <a:rtl/>
              </a:rPr>
              <a:t>تتضمن المبادئ الأساسية الكرامة والسلامة والسرية والتمكين والدمج ومنهج متعدد القطاعات</a:t>
            </a:r>
          </a:p>
          <a:p>
            <a:pPr algn="r" rtl="1">
              <a:lnSpc>
                <a:spcPct val="114000"/>
              </a:lnSpc>
              <a:spcBef>
                <a:spcPts val="600"/>
              </a:spcBef>
            </a:pPr>
            <a:r>
              <a:rPr lang="ar-SA" dirty="0" smtClean="0">
                <a:rtl/>
              </a:rPr>
              <a:t>كل المبادئ تنطبق أيضًا على الناجين من العنف الجنسي والقائم على النوع الاجتماعي من ذوي الإعاقة</a:t>
            </a:r>
          </a:p>
          <a:p>
            <a:pPr algn="r" rtl="1">
              <a:lnSpc>
                <a:spcPct val="114000"/>
              </a:lnSpc>
              <a:spcBef>
                <a:spcPts val="600"/>
              </a:spcBef>
            </a:pPr>
            <a:r>
              <a:rPr lang="ar-SA" dirty="0" smtClean="0">
                <a:rtl/>
              </a:rPr>
              <a:t>يجب علينا تطويع طريقة تعاملنا مع الناجين من ذوي الإعاقة ومقدمي الرعاية، وكذلك طرق تواصلنا لضمان تطبيق هذه المبادئ</a:t>
            </a:r>
            <a:endParaRPr lang="ar-SA" dirty="0">
              <a:rtl/>
            </a:endParaRPr>
          </a:p>
        </p:txBody>
      </p:sp>
    </p:spTree>
    <p:extLst>
      <p:ext uri="{BB962C8B-B14F-4D97-AF65-F5344CB8AC3E}">
        <p14:creationId xmlns:p14="http://schemas.microsoft.com/office/powerpoint/2010/main" val="12567700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17184" y="2185659"/>
            <a:ext cx="5545791" cy="2474260"/>
          </a:xfrm>
        </p:spPr>
        <p:txBody>
          <a:bodyPr rtlCol="1">
            <a:normAutofit/>
          </a:bodyPr>
          <a:lstStyle/>
          <a:p>
            <a:pPr algn="r"/>
            <a:endParaRPr lang="en-US" sz="7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58174" cy="1117600"/>
          </a:xfrm>
        </p:spPr>
        <p:txBody>
          <a:bodyPr rtlCol="1"/>
          <a:lstStyle/>
          <a:p>
            <a:pPr algn="r" rtl="1"/>
            <a:r>
              <a:rPr lang="en-US" dirty="0" err="1">
                <a:rtl/>
              </a:rPr>
              <a:t>الأهداف</a:t>
            </a:r>
            <a:endParaRPr lang="en-US" dirty="0">
              <a:rtl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20056" y="1474328"/>
            <a:ext cx="4810124" cy="4794885"/>
          </a:xfrm>
        </p:spPr>
        <p:txBody>
          <a:bodyPr rtlCol="1">
            <a:noAutofit/>
          </a:bodyPr>
          <a:lstStyle/>
          <a:p>
            <a:pPr marL="0" lvl="0" indent="0" algn="r" rtl="1">
              <a:lnSpc>
                <a:spcPct val="100000"/>
              </a:lnSpc>
              <a:buNone/>
            </a:pPr>
            <a:r>
              <a:rPr lang="ar-SA" dirty="0" smtClean="0">
                <a:rtl/>
              </a:rPr>
              <a:t>مع نهاية هذه الدورة، سيكون المشاركون قادرين </a:t>
            </a:r>
            <a:r>
              <a:rPr lang="ar-SA" dirty="0" smtClean="0">
                <a:rtl/>
              </a:rPr>
              <a:t>على</a:t>
            </a:r>
            <a:endParaRPr lang="ar-SA" dirty="0" smtClean="0">
              <a:rtl/>
            </a:endParaRPr>
          </a:p>
          <a:p>
            <a:pPr marL="514350" lvl="0" indent="-514350" algn="r" rtl="1">
              <a:lnSpc>
                <a:spcPct val="100000"/>
              </a:lnSpc>
              <a:buFont typeface="+mj-lt"/>
              <a:buAutoNum type="arabicPeriod"/>
            </a:pPr>
            <a:r>
              <a:rPr lang="ar-SA" dirty="0" smtClean="0">
                <a:rtl/>
              </a:rPr>
              <a:t>فهم كيفية استخدام المنهج المرتكز على الناجين للاستجابة للعنف الجنسي والقائم على النوع الاجتماعي</a:t>
            </a:r>
          </a:p>
          <a:p>
            <a:pPr marL="514350" lvl="0" indent="-514350" algn="r" rtl="1">
              <a:lnSpc>
                <a:spcPct val="100000"/>
              </a:lnSpc>
              <a:buFont typeface="+mj-lt"/>
              <a:buAutoNum type="arabicPeriod"/>
            </a:pPr>
            <a:r>
              <a:rPr lang="ar-SA" dirty="0" smtClean="0">
                <a:rtl/>
              </a:rPr>
              <a:t>التعرف على كيفية تطبيق المنهج على اللاجئين كبار السن</a:t>
            </a:r>
            <a:endParaRPr lang="ar-S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221" y="1597498"/>
            <a:ext cx="3267456" cy="2178576"/>
          </a:xfrm>
          <a:prstGeom prst="rect">
            <a:avLst/>
          </a:prstGeom>
          <a:ln>
            <a:solidFill>
              <a:srgbClr val="464646"/>
            </a:solidFill>
          </a:ln>
        </p:spPr>
      </p:pic>
    </p:spTree>
    <p:extLst>
      <p:ext uri="{BB962C8B-B14F-4D97-AF65-F5344CB8AC3E}">
        <p14:creationId xmlns:p14="http://schemas.microsoft.com/office/powerpoint/2010/main" val="4232990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4294967295"/>
          </p:nvPr>
        </p:nvSpPr>
        <p:spPr>
          <a:xfrm>
            <a:off x="457200" y="1463040"/>
            <a:ext cx="8229600" cy="4785360"/>
          </a:xfrm>
        </p:spPr>
        <p:txBody>
          <a:bodyPr rtlCol="1">
            <a:normAutofit/>
          </a:bodyPr>
          <a:lstStyle/>
          <a:p>
            <a:pPr marL="0" indent="0" algn="r" rtl="1">
              <a:lnSpc>
                <a:spcPct val="100000"/>
              </a:lnSpc>
              <a:buNone/>
            </a:pPr>
            <a:r>
              <a:rPr lang="ar-SA" b="1" dirty="0" smtClean="0">
                <a:solidFill>
                  <a:srgbClr val="2C5697"/>
                </a:solidFill>
                <a:rtl/>
              </a:rPr>
              <a:t>استثارة الأفكار الجماعية</a:t>
            </a:r>
          </a:p>
          <a:p>
            <a:pPr marL="0" indent="0" algn="r" rtl="1">
              <a:lnSpc>
                <a:spcPct val="100000"/>
              </a:lnSpc>
              <a:buNone/>
            </a:pPr>
            <a:endParaRPr lang="ar-SA" sz="2000" dirty="0" smtClean="0"/>
          </a:p>
          <a:p>
            <a:pPr marL="512064" indent="-512064" algn="r" rtl="1">
              <a:lnSpc>
                <a:spcPct val="100000"/>
              </a:lnSpc>
            </a:pPr>
            <a:r>
              <a:rPr lang="ar-SA" dirty="0" smtClean="0">
                <a:rtl/>
              </a:rPr>
              <a:t>ما هو تعريفك "للمنهج المرتكز على الناجين"؟</a:t>
            </a:r>
          </a:p>
          <a:p>
            <a:pPr marL="512064" indent="-512064" algn="r" rtl="1">
              <a:lnSpc>
                <a:spcPct val="100000"/>
              </a:lnSpc>
            </a:pPr>
            <a:r>
              <a:rPr lang="ar-SA" dirty="0" smtClean="0">
                <a:rtl/>
              </a:rPr>
              <a:t>من الذي يجب أن يستفيد من هذا المنهج؟</a:t>
            </a:r>
          </a:p>
          <a:p>
            <a:pPr marL="512064" indent="-512064" algn="r" rtl="1">
              <a:lnSpc>
                <a:spcPct val="100000"/>
              </a:lnSpc>
            </a:pPr>
            <a:r>
              <a:rPr lang="ar-SA" dirty="0" smtClean="0">
                <a:rtl/>
              </a:rPr>
              <a:t>من الذي يجب أن يستخدمه؟</a:t>
            </a:r>
          </a:p>
          <a:p>
            <a:pPr lvl="1" algn="r" rtl="1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ar-SA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rtlCol="1">
            <a:normAutofit/>
          </a:bodyPr>
          <a:lstStyle/>
          <a:p>
            <a:pPr algn="r" rtl="1"/>
            <a:r>
              <a:rPr lang="en-US" dirty="0" err="1">
                <a:rtl/>
              </a:rPr>
              <a:t>المنهج</a:t>
            </a:r>
            <a:r>
              <a:rPr lang="en-US" dirty="0">
                <a:rtl/>
              </a:rPr>
              <a:t> </a:t>
            </a:r>
            <a:r>
              <a:rPr lang="en-US" dirty="0" err="1">
                <a:rtl/>
              </a:rPr>
              <a:t>المرتكز</a:t>
            </a:r>
            <a:r>
              <a:rPr lang="en-US" dirty="0">
                <a:rtl/>
              </a:rPr>
              <a:t> </a:t>
            </a:r>
            <a:r>
              <a:rPr lang="en-US" dirty="0" err="1">
                <a:rtl/>
              </a:rPr>
              <a:t>على</a:t>
            </a:r>
            <a:r>
              <a:rPr lang="en-US" dirty="0">
                <a:rtl/>
              </a:rPr>
              <a:t> </a:t>
            </a:r>
            <a:r>
              <a:rPr lang="en-US" dirty="0" err="1">
                <a:rtl/>
              </a:rPr>
              <a:t>الناجين</a:t>
            </a:r>
            <a:endParaRPr lang="en-US" dirty="0">
              <a:rtl/>
            </a:endParaRPr>
          </a:p>
        </p:txBody>
      </p:sp>
    </p:spTree>
    <p:extLst>
      <p:ext uri="{BB962C8B-B14F-4D97-AF65-F5344CB8AC3E}">
        <p14:creationId xmlns:p14="http://schemas.microsoft.com/office/powerpoint/2010/main" val="2221730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95088"/>
            <a:ext cx="8322906" cy="5021735"/>
          </a:xfrm>
        </p:spPr>
        <p:txBody>
          <a:bodyPr rtlCol="1">
            <a:normAutofit lnSpcReduction="10000"/>
          </a:bodyPr>
          <a:lstStyle/>
          <a:p>
            <a:pPr algn="r" rtl="1">
              <a:lnSpc>
                <a:spcPct val="100000"/>
              </a:lnSpc>
            </a:pPr>
            <a:r>
              <a:rPr lang="ar-SA" dirty="0" smtClean="0">
                <a:rtl/>
              </a:rPr>
              <a:t>المنهج المرتكز على الناجي يمكّن الناجين من</a:t>
            </a:r>
            <a:r>
              <a:rPr lang="ar-SA" b="1" dirty="0" smtClean="0">
                <a:rtl/>
              </a:rPr>
              <a:t> اتخاذ القرارات المستنيرة</a:t>
            </a:r>
            <a:r>
              <a:rPr lang="ar-SA" dirty="0" smtClean="0">
                <a:rtl/>
              </a:rPr>
              <a:t> بناءً على أولوياتهم و</a:t>
            </a:r>
            <a:r>
              <a:rPr lang="ar-SA" b="1" dirty="0" smtClean="0">
                <a:rtl/>
              </a:rPr>
              <a:t>اتخاذ زمام المبادرة </a:t>
            </a:r>
            <a:r>
              <a:rPr lang="ar-SA" dirty="0" smtClean="0">
                <a:rtl/>
              </a:rPr>
              <a:t>في طريقهم نحو التعافي</a:t>
            </a:r>
          </a:p>
          <a:p>
            <a:pPr algn="r" rtl="1">
              <a:lnSpc>
                <a:spcPct val="100000"/>
              </a:lnSpc>
            </a:pPr>
            <a:r>
              <a:rPr lang="ar-SA" dirty="0" smtClean="0">
                <a:rtl/>
              </a:rPr>
              <a:t>يجب أن يستفيد ناجون متنوعون</a:t>
            </a:r>
          </a:p>
          <a:p>
            <a:pPr lvl="1" algn="r" rtl="1">
              <a:lnSpc>
                <a:spcPct val="100000"/>
              </a:lnSpc>
            </a:pPr>
            <a:r>
              <a:rPr lang="ar-SA" dirty="0" smtClean="0">
                <a:rtl/>
              </a:rPr>
              <a:t>شباب، كبار، نساء، إل جي بي تي، الأشخاص ذوي الإعاقة</a:t>
            </a:r>
          </a:p>
          <a:p>
            <a:pPr lvl="1" algn="r" rtl="1">
              <a:lnSpc>
                <a:spcPct val="100000"/>
              </a:lnSpc>
            </a:pPr>
            <a:r>
              <a:rPr lang="ar-SA" dirty="0" smtClean="0">
                <a:rtl/>
              </a:rPr>
              <a:t>المواطنين واللاجئين والمشردين داخليًا </a:t>
            </a:r>
            <a:r>
              <a:rPr lang="ar-SA" dirty="0" err="1" smtClean="0">
                <a:rtl/>
              </a:rPr>
              <a:t>والبدون</a:t>
            </a:r>
            <a:r>
              <a:rPr lang="ar-SA" dirty="0" smtClean="0">
                <a:rtl/>
              </a:rPr>
              <a:t> والمهاجرين</a:t>
            </a:r>
          </a:p>
          <a:p>
            <a:pPr algn="r" rtl="1">
              <a:lnSpc>
                <a:spcPct val="100000"/>
              </a:lnSpc>
            </a:pPr>
            <a:r>
              <a:rPr lang="ar-SA" dirty="0" smtClean="0">
                <a:rtl/>
              </a:rPr>
              <a:t>يجب أن يستخدمه داعمون متنوعين</a:t>
            </a:r>
          </a:p>
          <a:p>
            <a:pPr lvl="1" algn="r" rtl="1">
              <a:lnSpc>
                <a:spcPct val="100000"/>
              </a:lnSpc>
            </a:pPr>
            <a:r>
              <a:rPr lang="ar-SA" dirty="0" smtClean="0">
                <a:rtl/>
              </a:rPr>
              <a:t>الأسرة ومقدمي الرعاية وأعضاء المجتمع</a:t>
            </a:r>
          </a:p>
          <a:p>
            <a:pPr lvl="1" algn="r" rtl="1">
              <a:lnSpc>
                <a:spcPct val="100000"/>
              </a:lnSpc>
            </a:pPr>
            <a:r>
              <a:rPr lang="ar-SA" dirty="0" smtClean="0">
                <a:rtl/>
              </a:rPr>
              <a:t>مزودي الخدمات (الطبية والصحة العقلية والقانونية والنفسية الاجتماعية)</a:t>
            </a:r>
          </a:p>
          <a:p>
            <a:pPr marL="0" indent="0" algn="r" rtl="1">
              <a:lnSpc>
                <a:spcPct val="100000"/>
              </a:lnSpc>
              <a:buNone/>
            </a:pPr>
            <a:endParaRPr lang="ar-SA" sz="3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612" y="0"/>
            <a:ext cx="8500188" cy="1095375"/>
          </a:xfrm>
        </p:spPr>
        <p:txBody>
          <a:bodyPr rtlCol="1">
            <a:normAutofit/>
          </a:bodyPr>
          <a:lstStyle/>
          <a:p>
            <a:pPr algn="r" rtl="1"/>
            <a:r>
              <a:rPr lang="en-US" dirty="0" err="1">
                <a:rtl/>
              </a:rPr>
              <a:t>تعريف</a:t>
            </a:r>
            <a:r>
              <a:rPr lang="en-US" dirty="0">
                <a:rtl/>
              </a:rPr>
              <a:t> </a:t>
            </a:r>
            <a:r>
              <a:rPr lang="en-US" dirty="0" err="1">
                <a:rtl/>
              </a:rPr>
              <a:t>المنهج</a:t>
            </a:r>
            <a:r>
              <a:rPr lang="en-US" dirty="0">
                <a:rtl/>
              </a:rPr>
              <a:t> </a:t>
            </a:r>
            <a:r>
              <a:rPr lang="en-US" dirty="0" err="1">
                <a:rtl/>
              </a:rPr>
              <a:t>المرتكز</a:t>
            </a:r>
            <a:r>
              <a:rPr lang="en-US" dirty="0">
                <a:rtl/>
              </a:rPr>
              <a:t> </a:t>
            </a:r>
            <a:r>
              <a:rPr lang="en-US" dirty="0" err="1">
                <a:rtl/>
              </a:rPr>
              <a:t>على</a:t>
            </a:r>
            <a:r>
              <a:rPr lang="en-US" dirty="0">
                <a:rtl/>
              </a:rPr>
              <a:t> </a:t>
            </a:r>
            <a:r>
              <a:rPr lang="en-US" dirty="0" err="1">
                <a:rtl/>
              </a:rPr>
              <a:t>الناجين</a:t>
            </a:r>
            <a:endParaRPr lang="en-US" dirty="0">
              <a:rtl/>
            </a:endParaRPr>
          </a:p>
        </p:txBody>
      </p:sp>
    </p:spTree>
    <p:extLst>
      <p:ext uri="{BB962C8B-B14F-4D97-AF65-F5344CB8AC3E}">
        <p14:creationId xmlns:p14="http://schemas.microsoft.com/office/powerpoint/2010/main" val="3862475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4294967295"/>
          </p:nvPr>
        </p:nvSpPr>
        <p:spPr>
          <a:xfrm>
            <a:off x="457200" y="1463040"/>
            <a:ext cx="8229600" cy="4810760"/>
          </a:xfrm>
        </p:spPr>
        <p:txBody>
          <a:bodyPr rtlCol="1">
            <a:normAutofit/>
          </a:bodyPr>
          <a:lstStyle/>
          <a:p>
            <a:pPr algn="r" rt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rtl/>
              </a:rPr>
              <a:t>الكرامة</a:t>
            </a:r>
            <a:endParaRPr lang="en-US" dirty="0">
              <a:rtl/>
            </a:endParaRPr>
          </a:p>
          <a:p>
            <a:pPr algn="r" rt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rtl/>
              </a:rPr>
              <a:t>السلامة</a:t>
            </a:r>
            <a:endParaRPr lang="en-US" dirty="0">
              <a:rtl/>
            </a:endParaRPr>
          </a:p>
          <a:p>
            <a:pPr algn="r" rt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rtl/>
              </a:rPr>
              <a:t>السرية</a:t>
            </a:r>
            <a:endParaRPr lang="en-US" dirty="0">
              <a:rtl/>
            </a:endParaRPr>
          </a:p>
          <a:p>
            <a:pPr algn="r" rt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rtl/>
              </a:rPr>
              <a:t>التمكين</a:t>
            </a:r>
            <a:endParaRPr lang="en-US" dirty="0">
              <a:rtl/>
            </a:endParaRPr>
          </a:p>
          <a:p>
            <a:pPr algn="r" rt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rtl/>
              </a:rPr>
              <a:t>الدمج</a:t>
            </a:r>
            <a:endParaRPr lang="en-US" dirty="0">
              <a:rtl/>
            </a:endParaRPr>
          </a:p>
          <a:p>
            <a:pPr algn="r" rt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err="1">
                <a:rtl/>
              </a:rPr>
              <a:t>منهج</a:t>
            </a:r>
            <a:r>
              <a:rPr lang="en-US" dirty="0">
                <a:rtl/>
              </a:rPr>
              <a:t> </a:t>
            </a:r>
            <a:r>
              <a:rPr lang="en-US" dirty="0" err="1">
                <a:rtl/>
              </a:rPr>
              <a:t>متعدد</a:t>
            </a:r>
            <a:r>
              <a:rPr lang="en-US" dirty="0">
                <a:rtl/>
              </a:rPr>
              <a:t> </a:t>
            </a:r>
            <a:r>
              <a:rPr lang="en-US" dirty="0" err="1">
                <a:rtl/>
              </a:rPr>
              <a:t>القطاعات</a:t>
            </a:r>
            <a:endParaRPr lang="en-US" dirty="0">
              <a:rtl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1">
            <a:normAutofit/>
          </a:bodyPr>
          <a:lstStyle/>
          <a:p>
            <a:pPr algn="r" rtl="1"/>
            <a:r>
              <a:rPr lang="en-US" dirty="0" err="1">
                <a:rtl/>
              </a:rPr>
              <a:t>مبادئ</a:t>
            </a:r>
            <a:r>
              <a:rPr lang="en-US" dirty="0">
                <a:rtl/>
              </a:rPr>
              <a:t> </a:t>
            </a:r>
            <a:r>
              <a:rPr lang="en-US" dirty="0" err="1">
                <a:rtl/>
              </a:rPr>
              <a:t>المنهج</a:t>
            </a:r>
            <a:r>
              <a:rPr lang="en-US" dirty="0">
                <a:rtl/>
              </a:rPr>
              <a:t> </a:t>
            </a:r>
            <a:r>
              <a:rPr lang="en-US" dirty="0" err="1">
                <a:rtl/>
              </a:rPr>
              <a:t>المرتكز</a:t>
            </a:r>
            <a:r>
              <a:rPr lang="en-US" dirty="0">
                <a:rtl/>
              </a:rPr>
              <a:t> </a:t>
            </a:r>
            <a:r>
              <a:rPr lang="en-US" dirty="0" err="1">
                <a:rtl/>
              </a:rPr>
              <a:t>على</a:t>
            </a:r>
            <a:r>
              <a:rPr lang="en-US" dirty="0">
                <a:rtl/>
              </a:rPr>
              <a:t> </a:t>
            </a:r>
            <a:r>
              <a:rPr lang="en-US" dirty="0" err="1">
                <a:rtl/>
              </a:rPr>
              <a:t>الناجين</a:t>
            </a:r>
            <a:endParaRPr lang="en-US" dirty="0">
              <a:rtl/>
            </a:endParaRPr>
          </a:p>
        </p:txBody>
      </p:sp>
    </p:spTree>
    <p:extLst>
      <p:ext uri="{BB962C8B-B14F-4D97-AF65-F5344CB8AC3E}">
        <p14:creationId xmlns:p14="http://schemas.microsoft.com/office/powerpoint/2010/main" val="2221730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4294967295"/>
          </p:nvPr>
        </p:nvSpPr>
        <p:spPr>
          <a:xfrm>
            <a:off x="457200" y="1463040"/>
            <a:ext cx="8229600" cy="4798060"/>
          </a:xfrm>
        </p:spPr>
        <p:txBody>
          <a:bodyPr rtlCol="1">
            <a:normAutofit lnSpcReduction="10000"/>
          </a:bodyPr>
          <a:lstStyle/>
          <a:p>
            <a:pPr marL="0" indent="0" algn="r" rtl="1">
              <a:lnSpc>
                <a:spcPct val="100000"/>
              </a:lnSpc>
              <a:buNone/>
            </a:pPr>
            <a:r>
              <a:rPr lang="ar-SA" dirty="0" smtClean="0">
                <a:rtl/>
              </a:rPr>
              <a:t>عند تقديم الخدمات والدعم إلى الناجين</a:t>
            </a:r>
          </a:p>
          <a:p>
            <a:pPr marL="512064" indent="-512064" algn="r" rtl="1">
              <a:lnSpc>
                <a:spcPct val="100000"/>
              </a:lnSpc>
            </a:pPr>
            <a:r>
              <a:rPr lang="ar-SA" dirty="0" smtClean="0">
                <a:rtl/>
              </a:rPr>
              <a:t>تأكد من توفر الخدمات التي تراعي الفوارق السنية </a:t>
            </a:r>
            <a:r>
              <a:rPr lang="ar-SA" dirty="0" err="1" smtClean="0">
                <a:rtl/>
              </a:rPr>
              <a:t>والجندرية</a:t>
            </a:r>
            <a:endParaRPr lang="ar-SA" dirty="0" smtClean="0">
              <a:rtl/>
            </a:endParaRPr>
          </a:p>
          <a:p>
            <a:pPr marL="512064" indent="-512064" algn="r" rtl="1">
              <a:lnSpc>
                <a:spcPct val="100000"/>
              </a:lnSpc>
            </a:pPr>
            <a:r>
              <a:rPr lang="ar-SA" sz="3000" dirty="0" smtClean="0">
                <a:rtl/>
              </a:rPr>
              <a:t>أظهر الاحترام والتعاطف</a:t>
            </a:r>
          </a:p>
          <a:p>
            <a:pPr marL="912114" lvl="1" indent="-512064" algn="r" rtl="1">
              <a:lnSpc>
                <a:spcPct val="100000"/>
              </a:lnSpc>
            </a:pPr>
            <a:r>
              <a:rPr lang="ar-SA" dirty="0" smtClean="0">
                <a:rtl/>
              </a:rPr>
              <a:t>بالنسبة لخيارات ورغبات وحقوق الناجين</a:t>
            </a:r>
          </a:p>
          <a:p>
            <a:pPr marL="912114" lvl="1" indent="-512064" algn="r" rtl="1">
              <a:lnSpc>
                <a:spcPct val="100000"/>
              </a:lnSpc>
            </a:pPr>
            <a:r>
              <a:rPr lang="ar-SA" sz="2800" dirty="0" smtClean="0">
                <a:rtl/>
              </a:rPr>
              <a:t>تحلى بالصبر عند إفصاحهم عن تجاربهم</a:t>
            </a:r>
          </a:p>
          <a:p>
            <a:pPr marL="912114" lvl="1" indent="-512064" algn="r" rtl="1">
              <a:lnSpc>
                <a:spcPct val="100000"/>
              </a:lnSpc>
            </a:pPr>
            <a:r>
              <a:rPr lang="ar-SA" dirty="0" smtClean="0">
                <a:rtl/>
              </a:rPr>
              <a:t>أنصت بفعالية</a:t>
            </a:r>
          </a:p>
          <a:p>
            <a:pPr marL="912114" lvl="1" indent="-512064" algn="r" rtl="1">
              <a:lnSpc>
                <a:spcPct val="100000"/>
              </a:lnSpc>
            </a:pPr>
            <a:r>
              <a:rPr lang="ar-SA" sz="2800" dirty="0" smtClean="0">
                <a:rtl/>
              </a:rPr>
              <a:t>انتبه للغة الجسد خاصتك ونبرة الصوت</a:t>
            </a:r>
          </a:p>
          <a:p>
            <a:pPr marL="912114" lvl="1" indent="-512064" algn="r" rtl="1">
              <a:lnSpc>
                <a:spcPct val="100000"/>
              </a:lnSpc>
            </a:pPr>
            <a:r>
              <a:rPr lang="ar-SA" dirty="0" smtClean="0">
                <a:rtl/>
              </a:rPr>
              <a:t>لا تستنطق الناجين مطلقًا</a:t>
            </a:r>
          </a:p>
          <a:p>
            <a:pPr marL="912114" lvl="1" indent="-512064" algn="r" rtl="1">
              <a:lnSpc>
                <a:spcPct val="100000"/>
              </a:lnSpc>
            </a:pPr>
            <a:r>
              <a:rPr lang="ar-SA" sz="2800" dirty="0" smtClean="0">
                <a:rtl/>
              </a:rPr>
              <a:t>ركز على قدرات الناجين، وليس نقاط ضعفهم</a:t>
            </a:r>
            <a:endParaRPr lang="ar-SA" sz="2800" dirty="0">
              <a:rtl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1">
            <a:normAutofit/>
          </a:bodyPr>
          <a:lstStyle/>
          <a:p>
            <a:pPr algn="r" rtl="1"/>
            <a:r>
              <a:rPr lang="en-US" dirty="0" err="1">
                <a:rtl/>
              </a:rPr>
              <a:t>الكرامة</a:t>
            </a:r>
            <a:endParaRPr lang="en-US" dirty="0">
              <a:rtl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63041"/>
            <a:ext cx="8343900" cy="4772660"/>
          </a:xfrm>
        </p:spPr>
        <p:txBody>
          <a:bodyPr rtlCol="1">
            <a:normAutofit/>
          </a:bodyPr>
          <a:lstStyle/>
          <a:p>
            <a:pPr algn="r" rtl="1">
              <a:lnSpc>
                <a:spcPct val="100000"/>
              </a:lnSpc>
            </a:pPr>
            <a:r>
              <a:rPr lang="ar-SA" dirty="0" smtClean="0">
                <a:rtl/>
              </a:rPr>
              <a:t>يتضمن الأمان الأمن المادي والرفاهية العاطفية للناجي والآخرين</a:t>
            </a:r>
          </a:p>
          <a:p>
            <a:pPr algn="r" rtl="1">
              <a:lnSpc>
                <a:spcPct val="100000"/>
              </a:lnSpc>
            </a:pPr>
            <a:r>
              <a:rPr lang="ar-SA" dirty="0" smtClean="0">
                <a:rtl/>
              </a:rPr>
              <a:t>قم بتقييم المخاطر المحتملة مع الناجين</a:t>
            </a:r>
            <a:r>
              <a:rPr lang="en-US" dirty="0" smtClean="0">
                <a:rtl/>
              </a:rPr>
              <a:t>) </a:t>
            </a:r>
            <a:r>
              <a:rPr lang="ar-SA" dirty="0" smtClean="0">
                <a:rtl/>
              </a:rPr>
              <a:t>ومع الأوصياء ومقدمي الرعاية، إذا كان ملائمًا</a:t>
            </a:r>
            <a:r>
              <a:rPr lang="en-US" dirty="0" smtClean="0">
                <a:rtl/>
              </a:rPr>
              <a:t>(</a:t>
            </a:r>
            <a:endParaRPr lang="ar-SA" dirty="0" smtClean="0">
              <a:rtl/>
            </a:endParaRPr>
          </a:p>
          <a:p>
            <a:pPr algn="r" rtl="1">
              <a:lnSpc>
                <a:spcPct val="100000"/>
              </a:lnSpc>
            </a:pPr>
            <a:r>
              <a:rPr lang="ar-SA" dirty="0" smtClean="0">
                <a:rtl/>
              </a:rPr>
              <a:t>قم بتزويد الناجين بكافة المعلومات ذات الصلة وفرص تخفيف المخاطر</a:t>
            </a:r>
          </a:p>
          <a:p>
            <a:pPr algn="r" rtl="1">
              <a:lnSpc>
                <a:spcPct val="100000"/>
              </a:lnSpc>
            </a:pPr>
            <a:r>
              <a:rPr lang="ar-SA" dirty="0" smtClean="0">
                <a:rtl/>
              </a:rPr>
              <a:t>اسمح للناجين بتحديد وترتيب تدابير تخفيف المخاطر المناسبة حسب الأولوية</a:t>
            </a:r>
          </a:p>
          <a:p>
            <a:pPr algn="r" rtl="1">
              <a:lnSpc>
                <a:spcPct val="100000"/>
              </a:lnSpc>
            </a:pPr>
            <a:r>
              <a:rPr lang="ar-SA" dirty="0" smtClean="0">
                <a:rtl/>
              </a:rPr>
              <a:t>لا تتسبب في الإيذاء</a:t>
            </a:r>
            <a:endParaRPr lang="ar-SA" dirty="0">
              <a:rtl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rtlCol="1"/>
          <a:lstStyle/>
          <a:p>
            <a:pPr algn="r" rtl="1"/>
            <a:r>
              <a:rPr lang="en-US" dirty="0" err="1">
                <a:rtl/>
              </a:rPr>
              <a:t>السلامة</a:t>
            </a:r>
            <a:endParaRPr lang="en-US" dirty="0">
              <a:rtl/>
            </a:endParaRPr>
          </a:p>
        </p:txBody>
      </p:sp>
    </p:spTree>
    <p:extLst>
      <p:ext uri="{BB962C8B-B14F-4D97-AF65-F5344CB8AC3E}">
        <p14:creationId xmlns:p14="http://schemas.microsoft.com/office/powerpoint/2010/main" val="334623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98580" y="1452512"/>
            <a:ext cx="8603382" cy="5760052"/>
          </a:xfrm>
        </p:spPr>
        <p:txBody>
          <a:bodyPr rtlCol="1">
            <a:noAutofit/>
          </a:bodyPr>
          <a:lstStyle/>
          <a:p>
            <a:pPr algn="r" rtl="1">
              <a:lnSpc>
                <a:spcPct val="100000"/>
              </a:lnSpc>
            </a:pPr>
            <a:r>
              <a:rPr lang="ar-SA" sz="2800" dirty="0" smtClean="0">
                <a:rtl/>
              </a:rPr>
              <a:t>لا تضمن السرية سلامة الناجين وحسب ولكنها تشكل أمرًا محوريًا في الحفاظ على كرامتهم وخصوصيتهم</a:t>
            </a:r>
          </a:p>
          <a:p>
            <a:pPr algn="r" rtl="1">
              <a:lnSpc>
                <a:spcPct val="100000"/>
              </a:lnSpc>
            </a:pPr>
            <a:r>
              <a:rPr lang="ar-SA" sz="2800" dirty="0" smtClean="0">
                <a:rtl/>
              </a:rPr>
              <a:t>احصل على الموافقة من الناجين</a:t>
            </a:r>
            <a:r>
              <a:rPr lang="en-US" sz="2800" dirty="0" smtClean="0">
                <a:rtl/>
              </a:rPr>
              <a:t>) </a:t>
            </a:r>
            <a:r>
              <a:rPr lang="ar-SA" sz="2800" dirty="0" smtClean="0">
                <a:rtl/>
              </a:rPr>
              <a:t>ومن الأوصياء أو مقدمي الرعاية، إذا كان ذلك مناسبًا</a:t>
            </a:r>
            <a:r>
              <a:rPr lang="en-US" sz="2800" dirty="0" smtClean="0">
                <a:rtl/>
              </a:rPr>
              <a:t>(</a:t>
            </a:r>
            <a:r>
              <a:rPr lang="ar-SA" sz="2800" dirty="0" smtClean="0">
                <a:rtl/>
              </a:rPr>
              <a:t> عند اتخاذ إجراءات لدعم التعافي</a:t>
            </a:r>
          </a:p>
          <a:p>
            <a:pPr algn="r" rtl="1">
              <a:lnSpc>
                <a:spcPct val="100000"/>
              </a:lnSpc>
            </a:pPr>
            <a:r>
              <a:rPr lang="ar-SA" sz="2800" dirty="0" smtClean="0">
                <a:rtl/>
              </a:rPr>
              <a:t>حدد مع الناجين إذا كانت هناك حاجة إلى مشاركة معلوماتهم الشخصية وكالات أخرى أو متخصصين آخرين</a:t>
            </a:r>
          </a:p>
          <a:p>
            <a:pPr algn="r" rtl="1">
              <a:lnSpc>
                <a:spcPct val="100000"/>
              </a:lnSpc>
            </a:pPr>
            <a:r>
              <a:rPr lang="ar-SA" sz="2800" dirty="0" smtClean="0">
                <a:rtl/>
              </a:rPr>
              <a:t>احتفظ بسجلات الناجين في أماكن آمنة طوال الوقت</a:t>
            </a:r>
          </a:p>
          <a:p>
            <a:pPr algn="r" rtl="1">
              <a:lnSpc>
                <a:spcPct val="100000"/>
              </a:lnSpc>
            </a:pPr>
            <a:r>
              <a:rPr lang="ar-SA" sz="2800" dirty="0" smtClean="0">
                <a:rtl/>
              </a:rPr>
              <a:t>تأكد من التزام فريق العمل بما في ذلك المترجمين وغيرهم من المشاركين في علاج الناجين بمتطلبات السرية</a:t>
            </a:r>
            <a:endParaRPr lang="ar-SA" sz="2800" dirty="0">
              <a:rtl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rtlCol="1">
            <a:noAutofit/>
          </a:bodyPr>
          <a:lstStyle/>
          <a:p>
            <a:pPr algn="r" rtl="1"/>
            <a:r>
              <a:rPr lang="en-US" dirty="0" err="1">
                <a:rtl/>
              </a:rPr>
              <a:t>السرية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037694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07783"/>
            <a:ext cx="8331200" cy="4978718"/>
          </a:xfrm>
        </p:spPr>
        <p:txBody>
          <a:bodyPr rtlCol="1">
            <a:normAutofit/>
          </a:bodyPr>
          <a:lstStyle/>
          <a:p>
            <a:pPr algn="r" rtl="1">
              <a:lnSpc>
                <a:spcPct val="100000"/>
              </a:lnSpc>
            </a:pPr>
            <a:r>
              <a:rPr lang="ar-SA" dirty="0" smtClean="0">
                <a:rtl/>
              </a:rPr>
              <a:t>التمكين يساعد الناجين في استعادة قوتهم بعد الإساءة والسيطرة على حياتهم</a:t>
            </a:r>
          </a:p>
          <a:p>
            <a:pPr algn="r" rtl="1">
              <a:lnSpc>
                <a:spcPct val="100000"/>
              </a:lnSpc>
            </a:pPr>
            <a:r>
              <a:rPr lang="ar-SA" dirty="0" smtClean="0">
                <a:rtl/>
              </a:rPr>
              <a:t>قم بوضع خطة علاج بالتعاون مع الناجين</a:t>
            </a:r>
            <a:r>
              <a:rPr lang="en-US" dirty="0" smtClean="0">
                <a:rtl/>
              </a:rPr>
              <a:t>)</a:t>
            </a:r>
            <a:r>
              <a:rPr lang="ar-SA" dirty="0" smtClean="0">
                <a:rtl/>
              </a:rPr>
              <a:t>والأشخاص الداعمين، إذا كان ذلك مناسبًا</a:t>
            </a:r>
            <a:r>
              <a:rPr lang="en-US" dirty="0" smtClean="0">
                <a:rtl/>
              </a:rPr>
              <a:t>(</a:t>
            </a:r>
            <a:endParaRPr lang="ar-SA" dirty="0" smtClean="0">
              <a:rtl/>
            </a:endParaRPr>
          </a:p>
          <a:p>
            <a:pPr algn="r" rtl="1">
              <a:lnSpc>
                <a:spcPct val="100000"/>
              </a:lnSpc>
            </a:pPr>
            <a:r>
              <a:rPr lang="ar-SA" dirty="0" smtClean="0">
                <a:rtl/>
              </a:rPr>
              <a:t>ضع إطارًا للخطة حول الاحتياجات والأولويات، كما يحددها الناجي</a:t>
            </a:r>
          </a:p>
          <a:p>
            <a:pPr algn="r" rtl="1">
              <a:lnSpc>
                <a:spcPct val="100000"/>
              </a:lnSpc>
            </a:pPr>
            <a:r>
              <a:rPr lang="ar-SA" dirty="0" smtClean="0">
                <a:rtl/>
              </a:rPr>
              <a:t>أشرِك الناجين في كل جوانب التخطيط والخدمات والحماية</a:t>
            </a:r>
          </a:p>
          <a:p>
            <a:pPr algn="r" rtl="1">
              <a:lnSpc>
                <a:spcPct val="100000"/>
              </a:lnSpc>
            </a:pPr>
            <a:r>
              <a:rPr lang="ar-SA" dirty="0" smtClean="0">
                <a:rtl/>
              </a:rPr>
              <a:t>تشاور مع الناجين خلال تنفيذ الخطة للتأكد من أنها لا تزال مناسبة، وقم بإجراء التعديلات عليها وفقًا لما </a:t>
            </a:r>
            <a:r>
              <a:rPr lang="ar-SA" dirty="0" err="1" smtClean="0">
                <a:rtl/>
              </a:rPr>
              <a:t>تقتضيه</a:t>
            </a:r>
            <a:r>
              <a:rPr lang="ar-SA" dirty="0" smtClean="0">
                <a:rtl/>
              </a:rPr>
              <a:t> الحاجة</a:t>
            </a:r>
            <a:endParaRPr lang="ar-SA" dirty="0">
              <a:rtl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rtlCol="1">
            <a:normAutofit/>
          </a:bodyPr>
          <a:lstStyle/>
          <a:p>
            <a:pPr algn="r" rtl="1"/>
            <a:r>
              <a:rPr lang="en-US" dirty="0" err="1">
                <a:rtl/>
              </a:rPr>
              <a:t>التمكين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41247681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4169</TotalTime>
  <Words>664</Words>
  <Application>Microsoft Office PowerPoint</Application>
  <PresentationFormat>On-screen Show (4:3)</PresentationFormat>
  <Paragraphs>97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GothamBook</vt:lpstr>
      <vt:lpstr>Office Theme</vt:lpstr>
      <vt:lpstr>PowerPoint Presentation</vt:lpstr>
      <vt:lpstr>الأهداف</vt:lpstr>
      <vt:lpstr>المنهج المرتكز على الناجين</vt:lpstr>
      <vt:lpstr>تعريف المنهج المرتكز على الناجين</vt:lpstr>
      <vt:lpstr>مبادئ المنهج المرتكز على الناجين</vt:lpstr>
      <vt:lpstr>الكرامة</vt:lpstr>
      <vt:lpstr>السلامة</vt:lpstr>
      <vt:lpstr>السرية</vt:lpstr>
      <vt:lpstr>التمكين</vt:lpstr>
      <vt:lpstr>الدمج</vt:lpstr>
      <vt:lpstr>منهج متعدد القطاعات</vt:lpstr>
      <vt:lpstr>المنهج المرتكز على الناجين</vt:lpstr>
      <vt:lpstr>دراسة حالة: سميرة</vt:lpstr>
      <vt:lpstr>ملخص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Sarah Durham</dc:creator>
  <cp:lastModifiedBy>Bethany Orlikowski</cp:lastModifiedBy>
  <cp:revision>225</cp:revision>
  <dcterms:created xsi:type="dcterms:W3CDTF">2016-11-23T14:46:23Z</dcterms:created>
  <dcterms:modified xsi:type="dcterms:W3CDTF">2017-04-03T20:28:53Z</dcterms:modified>
</cp:coreProperties>
</file>