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8" r:id="rId2"/>
    <p:sldId id="333" r:id="rId3"/>
    <p:sldId id="348" r:id="rId4"/>
    <p:sldId id="349" r:id="rId5"/>
    <p:sldId id="350" r:id="rId6"/>
    <p:sldId id="331" r:id="rId7"/>
    <p:sldId id="341" r:id="rId8"/>
    <p:sldId id="327" r:id="rId9"/>
    <p:sldId id="351" r:id="rId10"/>
    <p:sldId id="342" r:id="rId11"/>
    <p:sldId id="343" r:id="rId12"/>
    <p:sldId id="344" r:id="rId13"/>
    <p:sldId id="345" r:id="rId14"/>
    <p:sldId id="347" r:id="rId15"/>
    <p:sldId id="31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ftach" initials="Y" lastIdx="1" clrIdx="0">
    <p:extLst>
      <p:ext uri="{19B8F6BF-5375-455C-9EA6-DF929625EA0E}">
        <p15:presenceInfo xmlns:p15="http://schemas.microsoft.com/office/powerpoint/2012/main" userId="Yifta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2C5697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9" autoAdjust="0"/>
    <p:restoredTop sz="88602" autoAdjust="0"/>
  </p:normalViewPr>
  <p:slideViewPr>
    <p:cSldViewPr snapToGrid="0" snapToObjects="1">
      <p:cViewPr varScale="1">
        <p:scale>
          <a:sx n="103" d="100"/>
          <a:sy n="10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A6657-CD70-4AE8-8E55-39DBA2A35CE2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70CF9961-1C88-404C-8CD1-2AA584D9F5A0}">
      <dgm:prSet phldrT="[Text]"/>
      <dgm:spPr/>
      <dgm:t>
        <a:bodyPr/>
        <a:lstStyle/>
        <a:p>
          <a:r>
            <a:rPr lang="en-US" dirty="0"/>
            <a:t>Attitudinal</a:t>
          </a:r>
        </a:p>
      </dgm:t>
    </dgm:pt>
    <dgm:pt modelId="{CF7E8C4E-A599-4A67-B189-8BFAAF394952}" type="parTrans" cxnId="{B1C51E9E-96C9-4D7E-9787-896292A6375D}">
      <dgm:prSet/>
      <dgm:spPr/>
      <dgm:t>
        <a:bodyPr/>
        <a:lstStyle/>
        <a:p>
          <a:endParaRPr lang="en-GB"/>
        </a:p>
      </dgm:t>
    </dgm:pt>
    <dgm:pt modelId="{6D21BA20-0474-4FFE-9D02-66EFD1D4EACA}" type="sibTrans" cxnId="{B1C51E9E-96C9-4D7E-9787-896292A6375D}">
      <dgm:prSet/>
      <dgm:spPr/>
      <dgm:t>
        <a:bodyPr/>
        <a:lstStyle/>
        <a:p>
          <a:endParaRPr lang="en-GB"/>
        </a:p>
      </dgm:t>
    </dgm:pt>
    <dgm:pt modelId="{07170055-0CE2-4D04-AC61-6CEAEEB2FFE3}">
      <dgm:prSet phldrT="[Text]"/>
      <dgm:spPr/>
      <dgm:t>
        <a:bodyPr/>
        <a:lstStyle/>
        <a:p>
          <a:r>
            <a:rPr lang="en-US" dirty="0"/>
            <a:t>Physical </a:t>
          </a:r>
        </a:p>
      </dgm:t>
    </dgm:pt>
    <dgm:pt modelId="{779CE7DF-CAAD-4B77-A1AF-8EB686613B2B}" type="parTrans" cxnId="{17CE2F06-B21D-49ED-B8EC-7D2DEA206F74}">
      <dgm:prSet/>
      <dgm:spPr/>
      <dgm:t>
        <a:bodyPr/>
        <a:lstStyle/>
        <a:p>
          <a:endParaRPr lang="en-GB"/>
        </a:p>
      </dgm:t>
    </dgm:pt>
    <dgm:pt modelId="{083720BC-A20A-497A-91BD-59F6ECB19BC7}" type="sibTrans" cxnId="{17CE2F06-B21D-49ED-B8EC-7D2DEA206F74}">
      <dgm:prSet/>
      <dgm:spPr/>
      <dgm:t>
        <a:bodyPr/>
        <a:lstStyle/>
        <a:p>
          <a:endParaRPr lang="en-GB"/>
        </a:p>
      </dgm:t>
    </dgm:pt>
    <dgm:pt modelId="{4818ADEE-C1DE-4C13-97BF-35F91FEF23B0}">
      <dgm:prSet phldrT="[Text]"/>
      <dgm:spPr/>
      <dgm:t>
        <a:bodyPr/>
        <a:lstStyle/>
        <a:p>
          <a:r>
            <a:rPr lang="en-US" dirty="0"/>
            <a:t>Communication</a:t>
          </a:r>
          <a:endParaRPr lang="en-GB" dirty="0"/>
        </a:p>
      </dgm:t>
    </dgm:pt>
    <dgm:pt modelId="{F73D980F-C25F-4C7E-8DDD-FED9B6B111E2}" type="parTrans" cxnId="{E249A16E-E18E-45EB-827B-01DFBD5887CE}">
      <dgm:prSet/>
      <dgm:spPr/>
      <dgm:t>
        <a:bodyPr/>
        <a:lstStyle/>
        <a:p>
          <a:endParaRPr lang="en-GB"/>
        </a:p>
      </dgm:t>
    </dgm:pt>
    <dgm:pt modelId="{0B1F3C7A-4A95-4051-BD63-A275F524E94F}" type="sibTrans" cxnId="{E249A16E-E18E-45EB-827B-01DFBD5887CE}">
      <dgm:prSet/>
      <dgm:spPr/>
      <dgm:t>
        <a:bodyPr/>
        <a:lstStyle/>
        <a:p>
          <a:endParaRPr lang="en-GB"/>
        </a:p>
      </dgm:t>
    </dgm:pt>
    <dgm:pt modelId="{155F78A7-84A7-47D9-BC64-56AAD3C91948}">
      <dgm:prSet phldrT="[Text]"/>
      <dgm:spPr/>
      <dgm:t>
        <a:bodyPr/>
        <a:lstStyle/>
        <a:p>
          <a:r>
            <a:rPr lang="en-US" dirty="0"/>
            <a:t>Structural</a:t>
          </a:r>
        </a:p>
      </dgm:t>
    </dgm:pt>
    <dgm:pt modelId="{83722BD0-98D3-4448-A2A5-2EDE08B1DA1B}" type="parTrans" cxnId="{5D883334-F499-4587-A37C-A0CCD557460B}">
      <dgm:prSet/>
      <dgm:spPr/>
      <dgm:t>
        <a:bodyPr/>
        <a:lstStyle/>
        <a:p>
          <a:endParaRPr lang="en-GB"/>
        </a:p>
      </dgm:t>
    </dgm:pt>
    <dgm:pt modelId="{B43058C8-E4D1-46FD-AA84-DC9D0A4E0FC5}" type="sibTrans" cxnId="{5D883334-F499-4587-A37C-A0CCD557460B}">
      <dgm:prSet/>
      <dgm:spPr/>
      <dgm:t>
        <a:bodyPr/>
        <a:lstStyle/>
        <a:p>
          <a:endParaRPr lang="en-GB"/>
        </a:p>
      </dgm:t>
    </dgm:pt>
    <dgm:pt modelId="{32D78BE1-95E3-4C8C-ADA7-D638EE3A1D5D}" type="pres">
      <dgm:prSet presAssocID="{B8FA6657-CD70-4AE8-8E55-39DBA2A35C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6BB950-FB6C-4455-9DC0-103D13238751}" type="pres">
      <dgm:prSet presAssocID="{70CF9961-1C88-404C-8CD1-2AA584D9F5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5F6C1-CAB5-44B6-A694-760E025FADBB}" type="pres">
      <dgm:prSet presAssocID="{6D21BA20-0474-4FFE-9D02-66EFD1D4EACA}" presName="sibTrans" presStyleCnt="0"/>
      <dgm:spPr/>
    </dgm:pt>
    <dgm:pt modelId="{24FA2D1C-270D-4342-85CE-2BD7F3AFE19E}" type="pres">
      <dgm:prSet presAssocID="{07170055-0CE2-4D04-AC61-6CEAEEB2F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10D64-E6D6-4ED3-96AF-C3612CC4BEB7}" type="pres">
      <dgm:prSet presAssocID="{083720BC-A20A-497A-91BD-59F6ECB19BC7}" presName="sibTrans" presStyleCnt="0"/>
      <dgm:spPr/>
    </dgm:pt>
    <dgm:pt modelId="{8EE969F7-76F6-4342-9834-D1812019099A}" type="pres">
      <dgm:prSet presAssocID="{4818ADEE-C1DE-4C13-97BF-35F91FEF23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20BCA-9E2D-42E8-8A38-5A2852D5C540}" type="pres">
      <dgm:prSet presAssocID="{0B1F3C7A-4A95-4051-BD63-A275F524E94F}" presName="sibTrans" presStyleCnt="0"/>
      <dgm:spPr/>
    </dgm:pt>
    <dgm:pt modelId="{0E7790ED-7B03-4D6D-A63D-BBD0DF6A9323}" type="pres">
      <dgm:prSet presAssocID="{155F78A7-84A7-47D9-BC64-56AAD3C919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C30EE5-EF8D-4093-A142-AE92885185D1}" type="presOf" srcId="{4818ADEE-C1DE-4C13-97BF-35F91FEF23B0}" destId="{8EE969F7-76F6-4342-9834-D1812019099A}" srcOrd="0" destOrd="0" presId="urn:microsoft.com/office/officeart/2005/8/layout/default#1"/>
    <dgm:cxn modelId="{B1C51E9E-96C9-4D7E-9787-896292A6375D}" srcId="{B8FA6657-CD70-4AE8-8E55-39DBA2A35CE2}" destId="{70CF9961-1C88-404C-8CD1-2AA584D9F5A0}" srcOrd="0" destOrd="0" parTransId="{CF7E8C4E-A599-4A67-B189-8BFAAF394952}" sibTransId="{6D21BA20-0474-4FFE-9D02-66EFD1D4EACA}"/>
    <dgm:cxn modelId="{5D47A3E8-797A-4C73-A7E8-83AE59CE7881}" type="presOf" srcId="{B8FA6657-CD70-4AE8-8E55-39DBA2A35CE2}" destId="{32D78BE1-95E3-4C8C-ADA7-D638EE3A1D5D}" srcOrd="0" destOrd="0" presId="urn:microsoft.com/office/officeart/2005/8/layout/default#1"/>
    <dgm:cxn modelId="{3816ED68-E871-4912-8C58-3828DD284C4C}" type="presOf" srcId="{07170055-0CE2-4D04-AC61-6CEAEEB2FFE3}" destId="{24FA2D1C-270D-4342-85CE-2BD7F3AFE19E}" srcOrd="0" destOrd="0" presId="urn:microsoft.com/office/officeart/2005/8/layout/default#1"/>
    <dgm:cxn modelId="{5D883334-F499-4587-A37C-A0CCD557460B}" srcId="{B8FA6657-CD70-4AE8-8E55-39DBA2A35CE2}" destId="{155F78A7-84A7-47D9-BC64-56AAD3C91948}" srcOrd="3" destOrd="0" parTransId="{83722BD0-98D3-4448-A2A5-2EDE08B1DA1B}" sibTransId="{B43058C8-E4D1-46FD-AA84-DC9D0A4E0FC5}"/>
    <dgm:cxn modelId="{17CE2F06-B21D-49ED-B8EC-7D2DEA206F74}" srcId="{B8FA6657-CD70-4AE8-8E55-39DBA2A35CE2}" destId="{07170055-0CE2-4D04-AC61-6CEAEEB2FFE3}" srcOrd="1" destOrd="0" parTransId="{779CE7DF-CAAD-4B77-A1AF-8EB686613B2B}" sibTransId="{083720BC-A20A-497A-91BD-59F6ECB19BC7}"/>
    <dgm:cxn modelId="{DF4BDE86-06E3-4D13-BB02-34596B9697AB}" type="presOf" srcId="{70CF9961-1C88-404C-8CD1-2AA584D9F5A0}" destId="{B36BB950-FB6C-4455-9DC0-103D13238751}" srcOrd="0" destOrd="0" presId="urn:microsoft.com/office/officeart/2005/8/layout/default#1"/>
    <dgm:cxn modelId="{E249A16E-E18E-45EB-827B-01DFBD5887CE}" srcId="{B8FA6657-CD70-4AE8-8E55-39DBA2A35CE2}" destId="{4818ADEE-C1DE-4C13-97BF-35F91FEF23B0}" srcOrd="2" destOrd="0" parTransId="{F73D980F-C25F-4C7E-8DDD-FED9B6B111E2}" sibTransId="{0B1F3C7A-4A95-4051-BD63-A275F524E94F}"/>
    <dgm:cxn modelId="{9C0D2CFD-DB95-47E1-95CB-7B7EED1139D7}" type="presOf" srcId="{155F78A7-84A7-47D9-BC64-56AAD3C91948}" destId="{0E7790ED-7B03-4D6D-A63D-BBD0DF6A9323}" srcOrd="0" destOrd="0" presId="urn:microsoft.com/office/officeart/2005/8/layout/default#1"/>
    <dgm:cxn modelId="{0CAB1BB4-7FEA-4E4C-A55A-B5838E9A0434}" type="presParOf" srcId="{32D78BE1-95E3-4C8C-ADA7-D638EE3A1D5D}" destId="{B36BB950-FB6C-4455-9DC0-103D13238751}" srcOrd="0" destOrd="0" presId="urn:microsoft.com/office/officeart/2005/8/layout/default#1"/>
    <dgm:cxn modelId="{55F09D93-3D62-485A-8E26-3E50E30CDB7C}" type="presParOf" srcId="{32D78BE1-95E3-4C8C-ADA7-D638EE3A1D5D}" destId="{1B95F6C1-CAB5-44B6-A694-760E025FADBB}" srcOrd="1" destOrd="0" presId="urn:microsoft.com/office/officeart/2005/8/layout/default#1"/>
    <dgm:cxn modelId="{F77291B2-DCB2-4ED1-9DD9-EF4B7977674E}" type="presParOf" srcId="{32D78BE1-95E3-4C8C-ADA7-D638EE3A1D5D}" destId="{24FA2D1C-270D-4342-85CE-2BD7F3AFE19E}" srcOrd="2" destOrd="0" presId="urn:microsoft.com/office/officeart/2005/8/layout/default#1"/>
    <dgm:cxn modelId="{6A57995B-661F-4C36-9BDD-A2BEDFF95BC9}" type="presParOf" srcId="{32D78BE1-95E3-4C8C-ADA7-D638EE3A1D5D}" destId="{75910D64-E6D6-4ED3-96AF-C3612CC4BEB7}" srcOrd="3" destOrd="0" presId="urn:microsoft.com/office/officeart/2005/8/layout/default#1"/>
    <dgm:cxn modelId="{F7A1455E-5E3B-4732-8E82-0D840858113C}" type="presParOf" srcId="{32D78BE1-95E3-4C8C-ADA7-D638EE3A1D5D}" destId="{8EE969F7-76F6-4342-9834-D1812019099A}" srcOrd="4" destOrd="0" presId="urn:microsoft.com/office/officeart/2005/8/layout/default#1"/>
    <dgm:cxn modelId="{2C053E49-F620-4679-91FB-9142A4D8D400}" type="presParOf" srcId="{32D78BE1-95E3-4C8C-ADA7-D638EE3A1D5D}" destId="{F3E20BCA-9E2D-42E8-8A38-5A2852D5C540}" srcOrd="5" destOrd="0" presId="urn:microsoft.com/office/officeart/2005/8/layout/default#1"/>
    <dgm:cxn modelId="{0663A928-F548-4C72-AC88-69BB02DDDDDC}" type="presParOf" srcId="{32D78BE1-95E3-4C8C-ADA7-D638EE3A1D5D}" destId="{0E7790ED-7B03-4D6D-A63D-BBD0DF6A932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BB950-FB6C-4455-9DC0-103D13238751}">
      <dsp:nvSpPr>
        <dsp:cNvPr id="0" name=""/>
        <dsp:cNvSpPr/>
      </dsp:nvSpPr>
      <dsp:spPr>
        <a:xfrm>
          <a:off x="233064" y="2083"/>
          <a:ext cx="3696890" cy="22181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Attitudinal</a:t>
          </a:r>
        </a:p>
      </dsp:txBody>
      <dsp:txXfrm>
        <a:off x="233064" y="2083"/>
        <a:ext cx="3696890" cy="2218134"/>
      </dsp:txXfrm>
    </dsp:sp>
    <dsp:sp modelId="{24FA2D1C-270D-4342-85CE-2BD7F3AFE19E}">
      <dsp:nvSpPr>
        <dsp:cNvPr id="0" name=""/>
        <dsp:cNvSpPr/>
      </dsp:nvSpPr>
      <dsp:spPr>
        <a:xfrm>
          <a:off x="4299644" y="2083"/>
          <a:ext cx="3696890" cy="22181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Physical </a:t>
          </a:r>
        </a:p>
      </dsp:txBody>
      <dsp:txXfrm>
        <a:off x="4299644" y="2083"/>
        <a:ext cx="3696890" cy="2218134"/>
      </dsp:txXfrm>
    </dsp:sp>
    <dsp:sp modelId="{8EE969F7-76F6-4342-9834-D1812019099A}">
      <dsp:nvSpPr>
        <dsp:cNvPr id="0" name=""/>
        <dsp:cNvSpPr/>
      </dsp:nvSpPr>
      <dsp:spPr>
        <a:xfrm>
          <a:off x="233064" y="2589907"/>
          <a:ext cx="3696890" cy="22181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Communication</a:t>
          </a:r>
          <a:endParaRPr lang="en-GB" sz="4100" kern="1200" dirty="0"/>
        </a:p>
      </dsp:txBody>
      <dsp:txXfrm>
        <a:off x="233064" y="2589907"/>
        <a:ext cx="3696890" cy="2218134"/>
      </dsp:txXfrm>
    </dsp:sp>
    <dsp:sp modelId="{0E7790ED-7B03-4D6D-A63D-BBD0DF6A9323}">
      <dsp:nvSpPr>
        <dsp:cNvPr id="0" name=""/>
        <dsp:cNvSpPr/>
      </dsp:nvSpPr>
      <dsp:spPr>
        <a:xfrm>
          <a:off x="4299644" y="2589907"/>
          <a:ext cx="3696890" cy="22181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Structural</a:t>
          </a:r>
        </a:p>
      </dsp:txBody>
      <dsp:txXfrm>
        <a:off x="4299644" y="2589907"/>
        <a:ext cx="3696890" cy="2218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2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m.org/article/downloads/53994/Twin-Track_Paper_final_version_October2008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ACTION PLAN FOR INCLUSIVE SGBV </a:t>
            </a: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PREVENTION AND RESPONSE – 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OLDER REFUGEES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1: </a:t>
            </a:r>
            <a:r>
              <a:rPr lang="en-US" b="0" dirty="0"/>
              <a:t>Targeted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19674"/>
          </a:xfrm>
        </p:spPr>
        <p:txBody>
          <a:bodyPr>
            <a:noAutofit/>
          </a:bodyPr>
          <a:lstStyle/>
          <a:p>
            <a:r>
              <a:rPr lang="en-US" dirty="0"/>
              <a:t>Targeted </a:t>
            </a:r>
            <a:r>
              <a:rPr lang="en-US" dirty="0" smtClean="0"/>
              <a:t>actions empower older people, </a:t>
            </a:r>
            <a:r>
              <a:rPr lang="en-US" dirty="0"/>
              <a:t>their families and caregivers (e.g</a:t>
            </a:r>
            <a:r>
              <a:rPr lang="en-US" dirty="0" smtClean="0"/>
              <a:t>., </a:t>
            </a:r>
            <a:r>
              <a:rPr lang="en-US" dirty="0"/>
              <a:t>increasing their access to support services, healthcare, education, </a:t>
            </a:r>
            <a:r>
              <a:rPr lang="en-US" dirty="0" smtClean="0"/>
              <a:t>livelihood </a:t>
            </a:r>
            <a:r>
              <a:rPr lang="en-US" dirty="0"/>
              <a:t>and social activities)</a:t>
            </a:r>
          </a:p>
          <a:p>
            <a:r>
              <a:rPr lang="en-US" dirty="0" smtClean="0"/>
              <a:t>They may include political </a:t>
            </a:r>
            <a:r>
              <a:rPr lang="en-US" dirty="0"/>
              <a:t>empowerment activities, such as mobilizing </a:t>
            </a:r>
            <a:r>
              <a:rPr lang="en-US" dirty="0" smtClean="0"/>
              <a:t>older refugees into </a:t>
            </a:r>
            <a:r>
              <a:rPr lang="en-US" dirty="0"/>
              <a:t>representative groups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8616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2: </a:t>
            </a:r>
            <a:r>
              <a:rPr lang="en-US" b="0" dirty="0"/>
              <a:t>Mainstreaming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3980040"/>
          </a:xfrm>
        </p:spPr>
        <p:txBody>
          <a:bodyPr>
            <a:noAutofit/>
          </a:bodyPr>
          <a:lstStyle/>
          <a:p>
            <a:r>
              <a:rPr lang="en-US" dirty="0"/>
              <a:t>Modifying programs serving all people to be accessible to </a:t>
            </a:r>
            <a:r>
              <a:rPr lang="en-US" dirty="0" smtClean="0"/>
              <a:t>older people</a:t>
            </a:r>
            <a:endParaRPr lang="en-US" dirty="0"/>
          </a:p>
          <a:p>
            <a:r>
              <a:rPr lang="en-US" dirty="0"/>
              <a:t>Ensuring </a:t>
            </a:r>
            <a:r>
              <a:rPr lang="en-US" dirty="0" smtClean="0"/>
              <a:t>older people participate </a:t>
            </a:r>
            <a:r>
              <a:rPr lang="en-US" dirty="0"/>
              <a:t>at all stages of programming</a:t>
            </a:r>
          </a:p>
          <a:p>
            <a:pPr lvl="1"/>
            <a:r>
              <a:rPr lang="en-US" dirty="0"/>
              <a:t>Design, implementation, evaluation</a:t>
            </a:r>
          </a:p>
          <a:p>
            <a:r>
              <a:rPr lang="en-US" dirty="0"/>
              <a:t>Working to remove attitudinal, communication, physical and structural barriers within SGBV programs and activities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7084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Planning and Presentations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2C5697"/>
                </a:solidFill>
              </a:rPr>
              <a:t>Group Activity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each of the barriers, identify one targeted </a:t>
            </a:r>
            <a:r>
              <a:rPr lang="en-US" dirty="0" smtClean="0"/>
              <a:t>action </a:t>
            </a:r>
            <a:r>
              <a:rPr lang="en-US" dirty="0"/>
              <a:t>and one mainstreaming </a:t>
            </a:r>
            <a:r>
              <a:rPr lang="en-US" dirty="0" smtClean="0"/>
              <a:t>action</a:t>
            </a:r>
            <a:endParaRPr lang="en-US" dirty="0"/>
          </a:p>
          <a:p>
            <a:r>
              <a:rPr lang="en-US" dirty="0"/>
              <a:t>You will have eight actions total</a:t>
            </a:r>
          </a:p>
          <a:p>
            <a:r>
              <a:rPr lang="en-US" dirty="0"/>
              <a:t>Present action plans to the group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677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84201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Best Practices: </a:t>
            </a:r>
            <a:r>
              <a:rPr lang="en-US" b="0" dirty="0"/>
              <a:t>Inclusive SGBV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r>
              <a:rPr lang="en-US" sz="3400" dirty="0"/>
              <a:t>Build capacity of </a:t>
            </a:r>
            <a:r>
              <a:rPr lang="en-US" sz="3400" dirty="0" smtClean="0"/>
              <a:t>older refugees, </a:t>
            </a:r>
            <a:r>
              <a:rPr lang="en-US" sz="3400" dirty="0"/>
              <a:t>caregivers and others </a:t>
            </a:r>
            <a:endParaRPr lang="en-US" sz="3400" dirty="0" smtClean="0"/>
          </a:p>
          <a:p>
            <a:r>
              <a:rPr lang="en-US" sz="3400" dirty="0" smtClean="0"/>
              <a:t>Involve older people, </a:t>
            </a:r>
            <a:r>
              <a:rPr lang="en-US" sz="3400" dirty="0"/>
              <a:t>caregivers in income-generating activities</a:t>
            </a:r>
          </a:p>
          <a:p>
            <a:r>
              <a:rPr lang="en-US" sz="3400" dirty="0"/>
              <a:t>Develop networks of community caregivers</a:t>
            </a:r>
          </a:p>
          <a:p>
            <a:r>
              <a:rPr lang="en-US" sz="3400" dirty="0"/>
              <a:t>Establish peer support for </a:t>
            </a:r>
            <a:r>
              <a:rPr lang="en-US" sz="3400" dirty="0" smtClean="0"/>
              <a:t>older people and </a:t>
            </a:r>
            <a:r>
              <a:rPr lang="en-US" sz="3400" dirty="0"/>
              <a:t>caregivers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0123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84201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Best Practices: </a:t>
            </a:r>
            <a:r>
              <a:rPr lang="en-US" b="0" dirty="0"/>
              <a:t>Inclusive SGBV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760"/>
            <a:ext cx="8229600" cy="4399140"/>
          </a:xfrm>
        </p:spPr>
        <p:txBody>
          <a:bodyPr>
            <a:noAutofit/>
          </a:bodyPr>
          <a:lstStyle/>
          <a:p>
            <a:r>
              <a:rPr lang="en-US" sz="3200" dirty="0"/>
              <a:t>Sensitize stakeholders on </a:t>
            </a:r>
            <a:r>
              <a:rPr lang="en-US" sz="3200" dirty="0" smtClean="0"/>
              <a:t>rights of older people</a:t>
            </a:r>
            <a:endParaRPr lang="en-US" sz="3200" dirty="0"/>
          </a:p>
          <a:p>
            <a:pPr lvl="1"/>
            <a:r>
              <a:rPr lang="en-US" dirty="0"/>
              <a:t>Local and refugee community</a:t>
            </a:r>
          </a:p>
          <a:p>
            <a:pPr lvl="1"/>
            <a:r>
              <a:rPr lang="en-US" dirty="0"/>
              <a:t>NGOs, government agencies, professionals</a:t>
            </a:r>
          </a:p>
          <a:p>
            <a:r>
              <a:rPr lang="en-US" sz="3200" dirty="0"/>
              <a:t>Recruit </a:t>
            </a:r>
            <a:r>
              <a:rPr lang="en-US" sz="3200" dirty="0" smtClean="0"/>
              <a:t>older people</a:t>
            </a:r>
            <a:endParaRPr lang="en-US" sz="3200" dirty="0"/>
          </a:p>
          <a:p>
            <a:pPr lvl="1"/>
            <a:r>
              <a:rPr lang="en-US" dirty="0"/>
              <a:t>Professionals, mobilizers, volunteers</a:t>
            </a:r>
          </a:p>
          <a:p>
            <a:r>
              <a:rPr lang="en-US" sz="3200" dirty="0"/>
              <a:t>Offer </a:t>
            </a:r>
            <a:r>
              <a:rPr lang="en-US" sz="3200" dirty="0" smtClean="0"/>
              <a:t>self-help groups for older people</a:t>
            </a:r>
            <a:endParaRPr lang="en-US" sz="3200" dirty="0"/>
          </a:p>
          <a:p>
            <a:r>
              <a:rPr lang="en-US" sz="3200" dirty="0" smtClean="0"/>
              <a:t>Partner </a:t>
            </a:r>
            <a:r>
              <a:rPr lang="en-US" sz="3200" dirty="0"/>
              <a:t>with </a:t>
            </a:r>
            <a:r>
              <a:rPr lang="en-US" sz="3200" dirty="0" smtClean="0"/>
              <a:t>older people’s rights </a:t>
            </a:r>
            <a:r>
              <a:rPr lang="en-US" sz="3200" dirty="0"/>
              <a:t>groups</a:t>
            </a:r>
          </a:p>
          <a:p>
            <a:r>
              <a:rPr lang="en-US" sz="3200" dirty="0"/>
              <a:t>Provide transportation, mobility aids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8092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/>
          </a:bodyPr>
          <a:lstStyle/>
          <a:p>
            <a:r>
              <a:rPr lang="en-US" dirty="0"/>
              <a:t>Inclusive SGBV prevention and response involves all stakeholders, with </a:t>
            </a:r>
            <a:r>
              <a:rPr lang="en-US" dirty="0" smtClean="0"/>
              <a:t>older refugees and </a:t>
            </a:r>
            <a:r>
              <a:rPr lang="en-US" dirty="0"/>
              <a:t>caregivers taking the lead</a:t>
            </a:r>
          </a:p>
          <a:p>
            <a:r>
              <a:rPr lang="en-US" dirty="0"/>
              <a:t>A </a:t>
            </a:r>
            <a:r>
              <a:rPr lang="en-US" dirty="0" smtClean="0"/>
              <a:t>Twin-Track </a:t>
            </a:r>
            <a:r>
              <a:rPr lang="en-US" dirty="0"/>
              <a:t>Approach empowers </a:t>
            </a:r>
            <a:r>
              <a:rPr lang="en-US" dirty="0" smtClean="0"/>
              <a:t>older refugees and </a:t>
            </a:r>
            <a:r>
              <a:rPr lang="en-US" dirty="0"/>
              <a:t>mainstreams their inclusion into all existing programs</a:t>
            </a:r>
          </a:p>
          <a:p>
            <a:r>
              <a:rPr lang="en-US" dirty="0"/>
              <a:t>See handout on HIAS’ strategy for inclusive SGBV prevention in Chad and Uganda</a:t>
            </a:r>
          </a:p>
          <a:p>
            <a:endParaRPr lang="en-ZA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600" dirty="0"/>
              <a:t>By the end of the session, participants will be able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600" dirty="0"/>
              <a:t>Develop a community-based action plan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ZA" sz="2400" dirty="0"/>
              <a:t>Addressing barriers </a:t>
            </a:r>
            <a:r>
              <a:rPr lang="en-ZA" sz="2400" dirty="0" smtClean="0"/>
              <a:t>older refugees </a:t>
            </a:r>
            <a:r>
              <a:rPr lang="en-ZA" sz="2400" dirty="0"/>
              <a:t>face in SGBV prevention and response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ZA" sz="2400" dirty="0"/>
              <a:t>Using a </a:t>
            </a:r>
            <a:r>
              <a:rPr lang="en-ZA" sz="2400" dirty="0" smtClean="0"/>
              <a:t>Twin-Track </a:t>
            </a:r>
            <a:r>
              <a:rPr lang="en-ZA" sz="2400" dirty="0"/>
              <a:t>Approach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ZA" sz="2400" dirty="0"/>
              <a:t>Inclusive of participants regardless of their sex, gender, age, ability or legal status</a:t>
            </a:r>
          </a:p>
          <a:p>
            <a:pPr marL="514350" indent="-514350">
              <a:buFont typeface="+mj-lt"/>
              <a:buAutoNum type="arabicPeriod"/>
            </a:pPr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3400" dirty="0"/>
              <a:t>A collaborative effort by community and agency stakeholders to end SGBV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3000" dirty="0"/>
              <a:t>Involving leadership by </a:t>
            </a:r>
            <a:r>
              <a:rPr lang="en-ZA" sz="3000" dirty="0" smtClean="0"/>
              <a:t>older refugees</a:t>
            </a:r>
            <a:endParaRPr lang="en-ZA" sz="3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3000" dirty="0"/>
              <a:t>Who are supported by key community stakeholders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Inclusive SGBV Prevention</a:t>
            </a:r>
          </a:p>
        </p:txBody>
      </p:sp>
    </p:spTree>
    <p:extLst>
      <p:ext uri="{BB962C8B-B14F-4D97-AF65-F5344CB8AC3E}">
        <p14:creationId xmlns:p14="http://schemas.microsoft.com/office/powerpoint/2010/main" val="427960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en-US" sz="3400" dirty="0"/>
              <a:t>Collaborative co-creating</a:t>
            </a:r>
          </a:p>
          <a:p>
            <a:r>
              <a:rPr lang="en-US" sz="3400" dirty="0" smtClean="0"/>
              <a:t>Twin-Track </a:t>
            </a:r>
            <a:r>
              <a:rPr lang="en-US" sz="3400" dirty="0"/>
              <a:t>A</a:t>
            </a:r>
            <a:r>
              <a:rPr lang="en-US" sz="3400" dirty="0" smtClean="0"/>
              <a:t>pproach </a:t>
            </a:r>
            <a:r>
              <a:rPr lang="en-US" sz="3400" dirty="0"/>
              <a:t>to inclusion</a:t>
            </a:r>
          </a:p>
          <a:p>
            <a:r>
              <a:rPr lang="en-US" sz="3400" dirty="0"/>
              <a:t>Long-term coalition led by empowered </a:t>
            </a:r>
            <a:r>
              <a:rPr lang="en-US" sz="3400" dirty="0" smtClean="0"/>
              <a:t>older refugees with, </a:t>
            </a:r>
            <a:r>
              <a:rPr lang="en-US" sz="3400" dirty="0"/>
              <a:t>supported by key community stakeholders</a:t>
            </a:r>
          </a:p>
          <a:p>
            <a:r>
              <a:rPr lang="en-US" sz="3400" dirty="0"/>
              <a:t>Amplification of the capacities of </a:t>
            </a:r>
            <a:r>
              <a:rPr lang="en-US" sz="3400" dirty="0" smtClean="0"/>
              <a:t>older refugees</a:t>
            </a:r>
            <a:endParaRPr lang="en-US" sz="3400" dirty="0"/>
          </a:p>
          <a:p>
            <a:pPr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562" y="0"/>
            <a:ext cx="86868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Core Principles: </a:t>
            </a:r>
            <a:r>
              <a:rPr lang="en-US" b="0" dirty="0"/>
              <a:t>Inclusive SGBV Prevention</a:t>
            </a:r>
          </a:p>
        </p:txBody>
      </p:sp>
    </p:spTree>
    <p:extLst>
      <p:ext uri="{BB962C8B-B14F-4D97-AF65-F5344CB8AC3E}">
        <p14:creationId xmlns:p14="http://schemas.microsoft.com/office/powerpoint/2010/main" val="418638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72540"/>
            <a:ext cx="8229600" cy="469075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/>
              <a:t>Assets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/>
              <a:t>Skills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/>
              <a:t>Capacities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/>
              <a:t>Relationships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775" y="0"/>
            <a:ext cx="9039225" cy="1095375"/>
          </a:xfrm>
        </p:spPr>
        <p:txBody>
          <a:bodyPr>
            <a:noAutofit/>
          </a:bodyPr>
          <a:lstStyle/>
          <a:p>
            <a:r>
              <a:rPr lang="en-US" sz="4000" dirty="0"/>
              <a:t>Building the Capacity of </a:t>
            </a:r>
            <a:r>
              <a:rPr lang="en-US" sz="4000" dirty="0" smtClean="0"/>
              <a:t>Older Refugees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1535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</a:t>
            </a:r>
            <a:r>
              <a:rPr lang="en-US" b="0" dirty="0"/>
              <a:t>Barriers Facing </a:t>
            </a:r>
            <a:r>
              <a:rPr lang="en-US" b="0" dirty="0" smtClean="0"/>
              <a:t>Older Refugees</a:t>
            </a:r>
            <a:endParaRPr lang="en-US" b="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4335008"/>
              </p:ext>
            </p:extLst>
          </p:nvPr>
        </p:nvGraphicFramePr>
        <p:xfrm>
          <a:off x="457200" y="1235075"/>
          <a:ext cx="8229600" cy="481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2C5697"/>
                </a:solidFill>
              </a:rPr>
              <a:t>Group Activity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r>
              <a:rPr lang="en-US" sz="3400" dirty="0"/>
              <a:t>In your community, what barriers prevent </a:t>
            </a:r>
            <a:r>
              <a:rPr lang="en-US" sz="3400" dirty="0" smtClean="0"/>
              <a:t>older people from </a:t>
            </a:r>
            <a:r>
              <a:rPr lang="en-US" sz="3400" dirty="0"/>
              <a:t>accessing SGBV prevention and response services?</a:t>
            </a:r>
          </a:p>
          <a:p>
            <a:pPr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Barriers to SGBV Prevention &amp; Response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5" y="0"/>
            <a:ext cx="86868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Barriers to SGBV Prevention &amp; Response</a:t>
            </a:r>
            <a:endParaRPr lang="en-US" b="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2C5697"/>
                </a:solidFill>
              </a:rPr>
              <a:t>Group Activity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3400" dirty="0"/>
              <a:t>Choose the most serious prevention and response </a:t>
            </a:r>
            <a:r>
              <a:rPr lang="en-US" sz="3400" dirty="0" smtClean="0"/>
              <a:t>barriers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Attitudinal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Physical</a:t>
            </a:r>
            <a:endParaRPr lang="en-US" sz="3400" dirty="0"/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Communication</a:t>
            </a:r>
            <a:endParaRPr lang="en-US" sz="3400" dirty="0"/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Structural </a:t>
            </a:r>
            <a:endParaRPr lang="en-US" sz="3400" dirty="0"/>
          </a:p>
          <a:p>
            <a:pPr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Twin-Track </a:t>
            </a:r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8485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~b0993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97" y="1139715"/>
            <a:ext cx="4834227" cy="50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549" y="5906933"/>
            <a:ext cx="7639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Source: CBM (2010) </a:t>
            </a:r>
            <a:r>
              <a:rPr lang="en-US" sz="1400" u="sng" dirty="0">
                <a:solidFill>
                  <a:schemeClr val="bg1"/>
                </a:solidFill>
                <a:hlinkClick r:id="rId3"/>
              </a:rPr>
              <a:t>CBM and the Twin-Track Approach to Disability and Development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71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6880</TotalTime>
  <Words>478</Words>
  <Application>Microsoft Office PowerPoint</Application>
  <PresentationFormat>On-screen Show (4:3)</PresentationFormat>
  <Paragraphs>86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GothamBook</vt:lpstr>
      <vt:lpstr>Office Theme</vt:lpstr>
      <vt:lpstr>PowerPoint Presentation</vt:lpstr>
      <vt:lpstr>Objectives</vt:lpstr>
      <vt:lpstr>Definition of Inclusive SGBV Prevention</vt:lpstr>
      <vt:lpstr>Core Principles: Inclusive SGBV Prevention</vt:lpstr>
      <vt:lpstr>Building the Capacity of Older Refugees</vt:lpstr>
      <vt:lpstr>Review: Barriers Facing Older Refugees</vt:lpstr>
      <vt:lpstr>Barriers to SGBV Prevention &amp; Response</vt:lpstr>
      <vt:lpstr>Barriers to SGBV Prevention &amp; Response</vt:lpstr>
      <vt:lpstr>Twin-Track Approach</vt:lpstr>
      <vt:lpstr>Track 1: Targeted Actions</vt:lpstr>
      <vt:lpstr>Track 2: Mainstreaming Actions</vt:lpstr>
      <vt:lpstr>Action Planning and Presentations</vt:lpstr>
      <vt:lpstr>Best Practices: Inclusive SGBV Prevention</vt:lpstr>
      <vt:lpstr>Best Practices: Inclusive SGBV Response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261</cp:revision>
  <dcterms:created xsi:type="dcterms:W3CDTF">2016-11-02T10:00:32Z</dcterms:created>
  <dcterms:modified xsi:type="dcterms:W3CDTF">2016-12-19T20:32:43Z</dcterms:modified>
</cp:coreProperties>
</file>