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38" r:id="rId2"/>
    <p:sldId id="333" r:id="rId3"/>
    <p:sldId id="330" r:id="rId4"/>
    <p:sldId id="334" r:id="rId5"/>
    <p:sldId id="331" r:id="rId6"/>
    <p:sldId id="321" r:id="rId7"/>
    <p:sldId id="326" r:id="rId8"/>
    <p:sldId id="325" r:id="rId9"/>
    <p:sldId id="339" r:id="rId10"/>
    <p:sldId id="327" r:id="rId11"/>
    <p:sldId id="335" r:id="rId12"/>
    <p:sldId id="328" r:id="rId13"/>
    <p:sldId id="310" r:id="rId14"/>
    <p:sldId id="311" r:id="rId15"/>
    <p:sldId id="259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5697"/>
    <a:srgbClr val="464646"/>
    <a:srgbClr val="E10267"/>
    <a:srgbClr val="203F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88527" autoAdjust="0"/>
  </p:normalViewPr>
  <p:slideViewPr>
    <p:cSldViewPr snapToGrid="0" snapToObjects="1">
      <p:cViewPr varScale="1">
        <p:scale>
          <a:sx n="107" d="100"/>
          <a:sy n="107" d="100"/>
        </p:scale>
        <p:origin x="173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8" d="100"/>
          <a:sy n="98" d="100"/>
        </p:scale>
        <p:origin x="-356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A5288-0FB4-9140-B1E1-EC75F160B15D}" type="datetimeFigureOut">
              <a:rPr lang="en-US" smtClean="0"/>
              <a:pPr/>
              <a:t>6/7/2017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CF100B-849E-EC43-82FA-5DA0ED8EBF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2924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E59BEB-9678-CF42-A541-10C099E0E523}" type="datetimeFigureOut">
              <a:rPr lang="en-US" smtClean="0"/>
              <a:pPr/>
              <a:t>6/7/2017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518665-41FC-F14F-AE91-55B01599AC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3284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18665-41FC-F14F-AE91-55B01599AC7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1582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18665-41FC-F14F-AE91-55B01599AC7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5310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18665-41FC-F14F-AE91-55B01599AC73}" type="slidenum">
              <a:rPr lang="en-US" smtClean="0">
                <a:solidFill>
                  <a:prstClr val="black"/>
                </a:solidFill>
              </a:rPr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9889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18665-41FC-F14F-AE91-55B01599AC7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6121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18665-41FC-F14F-AE91-55B01599AC7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8548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18665-41FC-F14F-AE91-55B01599AC7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1746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b="1" dirty="0"/>
          </a:p>
          <a:p>
            <a:r>
              <a:rPr lang="en-US"/>
              <a:t>-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18665-41FC-F14F-AE91-55B01599AC7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0162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18665-41FC-F14F-AE91-55B01599AC7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5771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18665-41FC-F14F-AE91-55B01599AC7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693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18665-41FC-F14F-AE91-55B01599AC7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492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3"/>
          <p:cNvSpPr>
            <a:spLocks noGrp="1"/>
          </p:cNvSpPr>
          <p:nvPr>
            <p:ph type="body" sz="quarter" idx="4294967295"/>
          </p:nvPr>
        </p:nvSpPr>
        <p:spPr>
          <a:xfrm>
            <a:off x="3352800" y="2743200"/>
            <a:ext cx="5486400" cy="990600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endParaRPr lang="en-US" sz="4400" b="1" dirty="0">
              <a:solidFill>
                <a:srgbClr val="2C5697"/>
              </a:solidFill>
            </a:endParaRPr>
          </a:p>
        </p:txBody>
      </p:sp>
      <p:sp>
        <p:nvSpPr>
          <p:cNvPr id="4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3352800" y="3886200"/>
            <a:ext cx="5486400" cy="533400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endParaRPr lang="en-US" sz="1800" dirty="0">
              <a:solidFill>
                <a:srgbClr val="E10267"/>
              </a:solidFill>
              <a:latin typeface="GothamBook" pitchFamily="50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95375"/>
          </a:xfrm>
          <a:prstGeom prst="rect">
            <a:avLst/>
          </a:prstGeom>
        </p:spPr>
        <p:txBody>
          <a:bodyPr vert="horz" lIns="91440" tIns="45720" rIns="91440" bIns="45720" anchor="ctr">
            <a:normAutofit/>
          </a:bodyPr>
          <a:lstStyle>
            <a:lvl1pPr algn="l">
              <a:defRPr/>
            </a:lvl1pPr>
          </a:lstStyle>
          <a:p>
            <a:r>
              <a:rPr lang="en-US"/>
              <a:t>Haga clic para editar el estilo del título Maestro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>
          <a:xfrm>
            <a:off x="457200" y="1463040"/>
            <a:ext cx="8229600" cy="4525963"/>
          </a:xfrm>
          <a:prstGeom prst="rect">
            <a:avLst/>
          </a:prstGeom>
        </p:spPr>
        <p:txBody>
          <a:bodyPr vert="horz" lIns="91440" tIns="45720" rIns="91440" bIns="45720">
            <a:normAutofit/>
          </a:bodyPr>
          <a:lstStyle/>
          <a:p>
            <a:pPr lvl="0"/>
            <a:r>
              <a:rPr lang="en-US"/>
              <a:t>Haga clic para editar los estilos de texto del Maestro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813386" y="6429742"/>
            <a:ext cx="119091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fld id="{4A46A4BB-7A2A-444D-9306-DE68DB00A4AB}" type="slidenum">
              <a:rPr lang="en-US" sz="1100" smtClean="0">
                <a:solidFill>
                  <a:srgbClr val="FFFFFF"/>
                </a:solidFill>
              </a:rPr>
              <a:pPr algn="r"/>
              <a:t>‹#›</a:t>
            </a:fld>
            <a:endParaRPr lang="en-US" sz="11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ng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95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lnSpc>
                <a:spcPct val="80000"/>
              </a:lnSpc>
              <a:defRPr sz="37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>
          <a:xfrm>
            <a:off x="457200" y="146304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813386" y="6429742"/>
            <a:ext cx="11909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4A46A4BB-7A2A-444D-9306-DE68DB00A4AB}" type="slidenum">
              <a:rPr lang="en-US" sz="1100" smtClean="0">
                <a:solidFill>
                  <a:srgbClr val="FFFFFF"/>
                </a:solidFill>
              </a:rPr>
              <a:pPr algn="r"/>
              <a:t>‹#›</a:t>
            </a:fld>
            <a:endParaRPr lang="en-US" sz="11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7819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 Photo">
    <p:bg>
      <p:bgPr>
        <a:solidFill>
          <a:srgbClr val="203F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 userDrawn="1"/>
        </p:nvSpPr>
        <p:spPr>
          <a:xfrm>
            <a:off x="7813386" y="6429742"/>
            <a:ext cx="11909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4A46A4BB-7A2A-444D-9306-DE68DB00A4AB}" type="slidenum">
              <a:rPr lang="en-US" sz="1100" smtClean="0">
                <a:solidFill>
                  <a:srgbClr val="FFFFFF"/>
                </a:solidFill>
              </a:rPr>
              <a:pPr algn="r"/>
              <a:t>‹#›</a:t>
            </a:fld>
            <a:endParaRPr lang="en-US" sz="11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923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ives_Photo">
    <p:bg>
      <p:bgPr>
        <a:solidFill>
          <a:srgbClr val="203F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70745"/>
            <a:ext cx="8229600" cy="5127452"/>
          </a:xfrm>
          <a:solidFill>
            <a:schemeClr val="tx1">
              <a:alpha val="80000"/>
            </a:schemeClr>
          </a:solidFill>
        </p:spPr>
        <p:txBody>
          <a:bodyPr lIns="457200" rIns="457200" anchor="ctr" anchorCtr="0"/>
          <a:lstStyle>
            <a:lvl1pPr>
              <a:defRPr>
                <a:solidFill>
                  <a:srgbClr val="2C5697"/>
                </a:solidFill>
              </a:defRPr>
            </a:lvl1pPr>
            <a:lvl2pPr>
              <a:defRPr>
                <a:solidFill>
                  <a:srgbClr val="2C5697"/>
                </a:solidFill>
              </a:defRPr>
            </a:lvl2pPr>
            <a:lvl3pPr>
              <a:defRPr>
                <a:solidFill>
                  <a:srgbClr val="2C5697"/>
                </a:solidFill>
              </a:defRPr>
            </a:lvl3pPr>
            <a:lvl4pPr>
              <a:defRPr>
                <a:solidFill>
                  <a:srgbClr val="2C5697"/>
                </a:solidFill>
              </a:defRPr>
            </a:lvl4pPr>
            <a:lvl5pPr>
              <a:defRPr>
                <a:solidFill>
                  <a:srgbClr val="2C5697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813386" y="6429742"/>
            <a:ext cx="11909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4A46A4BB-7A2A-444D-9306-DE68DB00A4AB}" type="slidenum">
              <a:rPr lang="en-US" sz="1100" smtClean="0">
                <a:solidFill>
                  <a:srgbClr val="FFFFFF"/>
                </a:solidFill>
              </a:rPr>
              <a:pPr algn="r"/>
              <a:t>‹#›</a:t>
            </a:fld>
            <a:endParaRPr lang="en-US" sz="11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816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0059" y="2183279"/>
            <a:ext cx="5545791" cy="2474260"/>
          </a:xfrm>
        </p:spPr>
        <p:txBody>
          <a:bodyPr/>
          <a:lstStyle>
            <a:lvl1pPr>
              <a:defRPr>
                <a:solidFill>
                  <a:srgbClr val="E10267"/>
                </a:solidFill>
              </a:defRPr>
            </a:lvl1pPr>
          </a:lstStyle>
          <a:p>
            <a:r>
              <a:rPr lang="en-US"/>
              <a:t>Haga clic para editar el estilo del título Maestro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95375"/>
          </a:xfrm>
          <a:prstGeom prst="rect">
            <a:avLst/>
          </a:prstGeom>
        </p:spPr>
        <p:txBody>
          <a:bodyPr vert="horz" lIns="91440" tIns="45720" rIns="91440" bIns="45720" anchor="ctr">
            <a:normAutofit/>
          </a:bodyPr>
          <a:lstStyle/>
          <a:p>
            <a:r>
              <a:rPr lang="en-US"/>
              <a:t>Haga clic para editar el estilo del título Maestro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63040"/>
            <a:ext cx="8229600" cy="4525963"/>
          </a:xfrm>
          <a:prstGeom prst="rect">
            <a:avLst/>
          </a:prstGeom>
        </p:spPr>
        <p:txBody>
          <a:bodyPr vert="horz" lIns="91440" tIns="45720" rIns="91440" bIns="45720">
            <a:normAutofit/>
          </a:bodyPr>
          <a:lstStyle/>
          <a:p>
            <a:pPr lvl="0"/>
            <a:r>
              <a:rPr lang="en-US"/>
              <a:t>Haga clic para editar los estilos de texto del Maestro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22071" y="6540500"/>
            <a:ext cx="184666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6" r:id="rId3"/>
    <p:sldLayoutId id="2147483654" r:id="rId4"/>
    <p:sldLayoutId id="2147483655" r:id="rId5"/>
    <p:sldLayoutId id="2147483653" r:id="rId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200" b="1" i="0" kern="1200">
          <a:solidFill>
            <a:schemeClr val="tx1"/>
          </a:solidFill>
          <a:latin typeface="Calibri"/>
          <a:ea typeface="+mj-ea"/>
          <a:cs typeface="Calibri"/>
        </a:defRPr>
      </a:lvl1pPr>
    </p:titleStyle>
    <p:bodyStyle>
      <a:lvl1pPr marL="342900" indent="-342900" algn="l" defTabSz="457200" rtl="0" eaLnBrk="1" latinLnBrk="0" hangingPunct="1">
        <a:lnSpc>
          <a:spcPct val="80000"/>
        </a:lnSpc>
        <a:spcBef>
          <a:spcPts val="1000"/>
        </a:spcBef>
        <a:buClr>
          <a:srgbClr val="E10267"/>
        </a:buClr>
        <a:buFont typeface="Arial"/>
        <a:buChar char="•"/>
        <a:defRPr lang="en-US" sz="3000" kern="1200" dirty="0" smtClean="0">
          <a:solidFill>
            <a:srgbClr val="464646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lnSpc>
          <a:spcPct val="80000"/>
        </a:lnSpc>
        <a:spcBef>
          <a:spcPts val="1000"/>
        </a:spcBef>
        <a:buClr>
          <a:srgbClr val="E10267"/>
        </a:buClr>
        <a:buFont typeface="Arial"/>
        <a:buChar char="–"/>
        <a:defRPr lang="en-US" sz="2800" kern="1200" dirty="0" smtClean="0">
          <a:solidFill>
            <a:srgbClr val="464646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lnSpc>
          <a:spcPct val="80000"/>
        </a:lnSpc>
        <a:spcBef>
          <a:spcPts val="1000"/>
        </a:spcBef>
        <a:buClr>
          <a:srgbClr val="E10267"/>
        </a:buClr>
        <a:buFont typeface="Arial"/>
        <a:buChar char="•"/>
        <a:defRPr lang="en-US" sz="2400" kern="1200" dirty="0" smtClean="0">
          <a:solidFill>
            <a:srgbClr val="464646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lnSpc>
          <a:spcPct val="80000"/>
        </a:lnSpc>
        <a:spcBef>
          <a:spcPts val="1000"/>
        </a:spcBef>
        <a:buClr>
          <a:srgbClr val="E10267"/>
        </a:buClr>
        <a:buFont typeface="Arial"/>
        <a:buChar char="–"/>
        <a:defRPr lang="en-US" sz="2000" kern="1200" dirty="0" smtClean="0">
          <a:solidFill>
            <a:srgbClr val="464646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lnSpc>
          <a:spcPct val="80000"/>
        </a:lnSpc>
        <a:spcBef>
          <a:spcPts val="1000"/>
        </a:spcBef>
        <a:buClr>
          <a:srgbClr val="E10267"/>
        </a:buClr>
        <a:buFont typeface="Arial"/>
        <a:buChar char="»"/>
        <a:defRPr lang="en-US" sz="2000" kern="1200" dirty="0">
          <a:solidFill>
            <a:srgbClr val="464646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 txBox="1">
            <a:spLocks/>
          </p:cNvSpPr>
          <p:nvPr/>
        </p:nvSpPr>
        <p:spPr>
          <a:xfrm>
            <a:off x="3164120" y="1828800"/>
            <a:ext cx="5689600" cy="3200400"/>
          </a:xfrm>
          <a:prstGeom prst="rect">
            <a:avLst/>
          </a:prstGeom>
        </p:spPr>
        <p:txBody>
          <a:bodyPr vert="horz" lIns="91440" tIns="45720" rIns="91440" bIns="45720" anchor="ctr" anchorCtr="0">
            <a:noAutofit/>
          </a:bodyPr>
          <a:lstStyle>
            <a:lvl1pPr marL="342900" indent="-342900" algn="l" defTabSz="457200" rtl="0" eaLnBrk="1" latinLnBrk="0" hangingPunct="1">
              <a:lnSpc>
                <a:spcPct val="80000"/>
              </a:lnSpc>
              <a:spcBef>
                <a:spcPts val="1000"/>
              </a:spcBef>
              <a:buClr>
                <a:srgbClr val="E10267"/>
              </a:buClr>
              <a:buFont typeface="Arial"/>
              <a:buChar char="•"/>
              <a:defRPr lang="en-US" sz="3000" kern="1200" dirty="0" smtClean="0">
                <a:solidFill>
                  <a:srgbClr val="464646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lnSpc>
                <a:spcPct val="80000"/>
              </a:lnSpc>
              <a:spcBef>
                <a:spcPts val="1000"/>
              </a:spcBef>
              <a:buClr>
                <a:srgbClr val="E10267"/>
              </a:buClr>
              <a:buFont typeface="Arial"/>
              <a:buChar char="–"/>
              <a:defRPr lang="en-US" sz="2800" kern="1200" dirty="0" smtClean="0">
                <a:solidFill>
                  <a:srgbClr val="46464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lnSpc>
                <a:spcPct val="80000"/>
              </a:lnSpc>
              <a:spcBef>
                <a:spcPts val="1000"/>
              </a:spcBef>
              <a:buClr>
                <a:srgbClr val="E10267"/>
              </a:buClr>
              <a:buFont typeface="Arial"/>
              <a:buChar char="•"/>
              <a:defRPr lang="en-US" sz="2400" kern="1200" dirty="0" smtClean="0">
                <a:solidFill>
                  <a:srgbClr val="46464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lnSpc>
                <a:spcPct val="80000"/>
              </a:lnSpc>
              <a:spcBef>
                <a:spcPts val="1000"/>
              </a:spcBef>
              <a:buClr>
                <a:srgbClr val="E10267"/>
              </a:buClr>
              <a:buFont typeface="Arial"/>
              <a:buChar char="–"/>
              <a:defRPr lang="en-US" sz="2000" kern="1200" dirty="0" smtClean="0">
                <a:solidFill>
                  <a:srgbClr val="46464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lnSpc>
                <a:spcPct val="80000"/>
              </a:lnSpc>
              <a:spcBef>
                <a:spcPts val="1000"/>
              </a:spcBef>
              <a:buClr>
                <a:srgbClr val="E10267"/>
              </a:buClr>
              <a:buFont typeface="Arial"/>
              <a:buChar char="»"/>
              <a:defRPr lang="en-US" sz="2000" kern="1200" dirty="0">
                <a:solidFill>
                  <a:srgbClr val="46464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buClrTx/>
              <a:buFont typeface="Arial"/>
              <a:buNone/>
              <a:defRPr/>
            </a:pPr>
            <a:r>
              <a:rPr lang="en-US" sz="3600" b="1">
                <a:solidFill>
                  <a:srgbClr val="2C5697"/>
                </a:solidFill>
                <a:cs typeface="Arial"/>
              </a:rPr>
              <a:t>TRIPLE RIESGO: Protegiendo</a:t>
            </a:r>
          </a:p>
          <a:p>
            <a:pPr marL="0" indent="0" algn="ctr">
              <a:spcBef>
                <a:spcPct val="0"/>
              </a:spcBef>
              <a:buClrTx/>
              <a:buFont typeface="Arial"/>
              <a:buNone/>
              <a:defRPr/>
            </a:pPr>
            <a:r>
              <a:rPr lang="en-US" sz="3600" b="1">
                <a:solidFill>
                  <a:srgbClr val="2C5697"/>
                </a:solidFill>
                <a:cs typeface="Arial"/>
              </a:rPr>
              <a:t>a los Refugiados Sobrevivientes de Violencia Sexual y de Género en Situación de Riesgo</a:t>
            </a:r>
          </a:p>
          <a:p>
            <a:pPr marL="0" indent="0" algn="ctr">
              <a:spcBef>
                <a:spcPct val="0"/>
              </a:spcBef>
              <a:buClrTx/>
              <a:buFont typeface="Arial"/>
              <a:buNone/>
              <a:defRPr/>
            </a:pPr>
            <a:endParaRPr lang="en-US" sz="2400" b="1" dirty="0">
              <a:solidFill>
                <a:srgbClr val="E10267"/>
              </a:solidFill>
              <a:cs typeface="Arial"/>
            </a:endParaRPr>
          </a:p>
          <a:p>
            <a:pPr marL="0" indent="0" algn="ctr">
              <a:spcBef>
                <a:spcPct val="0"/>
              </a:spcBef>
              <a:buClrTx/>
              <a:buFont typeface="Arial"/>
              <a:buNone/>
              <a:defRPr/>
            </a:pPr>
            <a:r>
              <a:rPr lang="en-US" sz="2300">
                <a:solidFill>
                  <a:srgbClr val="E10267"/>
                </a:solidFill>
                <a:uFill>
                  <a:solidFill>
                    <a:srgbClr val="2C5697"/>
                  </a:solidFill>
                </a:uFill>
                <a:cs typeface="Arial"/>
              </a:rPr>
              <a:t>ENTENDIENDO LA DISCAPACIDAD</a:t>
            </a:r>
          </a:p>
        </p:txBody>
      </p:sp>
    </p:spTree>
    <p:extLst>
      <p:ext uri="{BB962C8B-B14F-4D97-AF65-F5344CB8AC3E}">
        <p14:creationId xmlns:p14="http://schemas.microsoft.com/office/powerpoint/2010/main" val="17438086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63041"/>
            <a:ext cx="8229600" cy="47726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/>
              <a:t>Dos modelos clave o enfoques para el trabajo con personas con discapacidades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/>
              <a:t>Modelo social</a:t>
            </a:r>
            <a:r>
              <a:rPr lang="en-US"/>
              <a:t>: Identificación y eliminación de barreras que impiden la participación de las personas con discapacidad en nuestros programas y actividades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/>
              <a:t>Modelo basado en derechos</a:t>
            </a:r>
            <a:r>
              <a:rPr lang="en-US"/>
              <a:t>: Asume que las personas con discapacidad tienen derecho a igualdad de oportunidades y de participación en todas las esferas de la sociedad</a:t>
            </a:r>
            <a:endParaRPr lang="en-US" b="1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Trabajando con Personas con Discapacidad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2088641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63041"/>
            <a:ext cx="8229600" cy="47980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Sharifah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refugiada</a:t>
            </a:r>
            <a:r>
              <a:rPr lang="en-US" dirty="0"/>
              <a:t> de 15 </a:t>
            </a:r>
            <a:r>
              <a:rPr lang="en-US" dirty="0" err="1"/>
              <a:t>años</a:t>
            </a:r>
            <a:r>
              <a:rPr lang="en-US" dirty="0"/>
              <a:t> de </a:t>
            </a:r>
            <a:r>
              <a:rPr lang="en-US" dirty="0" err="1"/>
              <a:t>edad</a:t>
            </a:r>
            <a:r>
              <a:rPr lang="en-US" dirty="0"/>
              <a:t>. </a:t>
            </a:r>
            <a:r>
              <a:rPr lang="en-US" dirty="0" smtClean="0"/>
              <a:t>Ella </a:t>
            </a:r>
            <a:r>
              <a:rPr lang="en-US" dirty="0"/>
              <a:t>vive </a:t>
            </a:r>
            <a:r>
              <a:rPr lang="en-US" dirty="0" err="1"/>
              <a:t>en</a:t>
            </a:r>
            <a:r>
              <a:rPr lang="en-US" dirty="0"/>
              <a:t> un </a:t>
            </a:r>
            <a:r>
              <a:rPr lang="en-US" dirty="0" err="1"/>
              <a:t>campamento</a:t>
            </a:r>
            <a:r>
              <a:rPr lang="en-US" dirty="0"/>
              <a:t> de </a:t>
            </a:r>
            <a:r>
              <a:rPr lang="en-US" dirty="0" err="1"/>
              <a:t>refugiados</a:t>
            </a:r>
            <a:r>
              <a:rPr lang="en-US" dirty="0"/>
              <a:t>. </a:t>
            </a:r>
            <a:r>
              <a:rPr lang="en-US" dirty="0" err="1" smtClean="0"/>
              <a:t>Quedó</a:t>
            </a:r>
            <a:r>
              <a:rPr lang="en-US" dirty="0" smtClean="0"/>
              <a:t> </a:t>
            </a:r>
            <a:r>
              <a:rPr lang="en-US" dirty="0" err="1"/>
              <a:t>paralizada</a:t>
            </a:r>
            <a:r>
              <a:rPr lang="en-US" dirty="0"/>
              <a:t> de la </a:t>
            </a:r>
            <a:r>
              <a:rPr lang="en-US" dirty="0" err="1"/>
              <a:t>cintura</a:t>
            </a:r>
            <a:r>
              <a:rPr lang="en-US" dirty="0"/>
              <a:t> para </a:t>
            </a:r>
            <a:r>
              <a:rPr lang="en-US" dirty="0" err="1"/>
              <a:t>abajo</a:t>
            </a:r>
            <a:r>
              <a:rPr lang="en-US" dirty="0"/>
              <a:t> </a:t>
            </a:r>
            <a:r>
              <a:rPr lang="en-US" dirty="0" err="1"/>
              <a:t>tras</a:t>
            </a:r>
            <a:r>
              <a:rPr lang="en-US" dirty="0"/>
              <a:t> </a:t>
            </a:r>
            <a:r>
              <a:rPr lang="en-US" dirty="0" err="1"/>
              <a:t>ser</a:t>
            </a:r>
            <a:r>
              <a:rPr lang="en-US" dirty="0"/>
              <a:t> </a:t>
            </a:r>
            <a:r>
              <a:rPr lang="en-US" dirty="0" err="1"/>
              <a:t>alcanzada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disparos</a:t>
            </a:r>
            <a:r>
              <a:rPr lang="en-US" dirty="0"/>
              <a:t> de </a:t>
            </a:r>
            <a:r>
              <a:rPr lang="en-US" dirty="0" err="1"/>
              <a:t>los</a:t>
            </a:r>
            <a:r>
              <a:rPr lang="en-US" dirty="0"/>
              <a:t> Janjaweed </a:t>
            </a:r>
            <a:r>
              <a:rPr lang="en-US" dirty="0" err="1"/>
              <a:t>en</a:t>
            </a:r>
            <a:r>
              <a:rPr lang="en-US" dirty="0"/>
              <a:t> Darfur.  </a:t>
            </a:r>
            <a:r>
              <a:rPr lang="en-US" dirty="0" err="1"/>
              <a:t>Tiene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silla</a:t>
            </a:r>
            <a:r>
              <a:rPr lang="en-US" dirty="0"/>
              <a:t> de </a:t>
            </a:r>
            <a:r>
              <a:rPr lang="en-US" dirty="0" err="1"/>
              <a:t>ruedas</a:t>
            </a:r>
            <a:r>
              <a:rPr lang="en-US" dirty="0"/>
              <a:t> </a:t>
            </a:r>
            <a:r>
              <a:rPr lang="en-US" dirty="0" err="1"/>
              <a:t>proporcionada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ONG, </a:t>
            </a:r>
            <a:r>
              <a:rPr lang="en-US" dirty="0" err="1"/>
              <a:t>pero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escuela</a:t>
            </a:r>
            <a:r>
              <a:rPr lang="en-US" dirty="0"/>
              <a:t> </a:t>
            </a:r>
            <a:r>
              <a:rPr lang="en-US" dirty="0" err="1"/>
              <a:t>está</a:t>
            </a:r>
            <a:r>
              <a:rPr lang="en-US" dirty="0"/>
              <a:t> </a:t>
            </a:r>
            <a:r>
              <a:rPr lang="en-US" dirty="0" err="1"/>
              <a:t>ubicada</a:t>
            </a:r>
            <a:r>
              <a:rPr lang="en-US" dirty="0"/>
              <a:t> </a:t>
            </a:r>
            <a:r>
              <a:rPr lang="en-US" dirty="0" err="1"/>
              <a:t>encima</a:t>
            </a:r>
            <a:r>
              <a:rPr lang="en-US" dirty="0"/>
              <a:t> de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colina</a:t>
            </a:r>
            <a:r>
              <a:rPr lang="en-US" dirty="0"/>
              <a:t> y </a:t>
            </a:r>
            <a:r>
              <a:rPr lang="en-US" dirty="0" err="1"/>
              <a:t>ella</a:t>
            </a:r>
            <a:r>
              <a:rPr lang="en-US" dirty="0"/>
              <a:t> no </a:t>
            </a:r>
            <a:r>
              <a:rPr lang="en-US" dirty="0" err="1"/>
              <a:t>puede</a:t>
            </a:r>
            <a:r>
              <a:rPr lang="en-US" dirty="0"/>
              <a:t> </a:t>
            </a:r>
            <a:r>
              <a:rPr lang="en-US" dirty="0" err="1"/>
              <a:t>impulsarse</a:t>
            </a:r>
            <a:r>
              <a:rPr lang="en-US" dirty="0"/>
              <a:t> hasta </a:t>
            </a:r>
            <a:r>
              <a:rPr lang="en-US" dirty="0" err="1"/>
              <a:t>allí</a:t>
            </a:r>
            <a:r>
              <a:rPr lang="en-US" dirty="0" smtClean="0"/>
              <a:t>. </a:t>
            </a:r>
            <a:r>
              <a:rPr lang="en-US" dirty="0"/>
              <a:t>El primer </a:t>
            </a:r>
            <a:r>
              <a:rPr lang="en-US" dirty="0" err="1"/>
              <a:t>día</a:t>
            </a:r>
            <a:r>
              <a:rPr lang="en-US" dirty="0"/>
              <a:t> de </a:t>
            </a:r>
            <a:r>
              <a:rPr lang="en-US" dirty="0" err="1"/>
              <a:t>clases</a:t>
            </a:r>
            <a:r>
              <a:rPr lang="en-US" dirty="0"/>
              <a:t>,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hermano</a:t>
            </a:r>
            <a:r>
              <a:rPr lang="en-US" dirty="0"/>
              <a:t> la </a:t>
            </a:r>
            <a:r>
              <a:rPr lang="en-US" dirty="0" err="1"/>
              <a:t>llevó</a:t>
            </a:r>
            <a:r>
              <a:rPr lang="en-US" dirty="0"/>
              <a:t> </a:t>
            </a:r>
            <a:r>
              <a:rPr lang="en-US" dirty="0" err="1"/>
              <a:t>empujada</a:t>
            </a:r>
            <a:r>
              <a:rPr lang="en-US" dirty="0"/>
              <a:t> hasta la </a:t>
            </a:r>
            <a:r>
              <a:rPr lang="en-US" dirty="0" err="1"/>
              <a:t>escuela</a:t>
            </a:r>
            <a:r>
              <a:rPr lang="en-US" dirty="0"/>
              <a:t>. </a:t>
            </a:r>
            <a:r>
              <a:rPr lang="en-US" dirty="0" smtClean="0"/>
              <a:t>Los </a:t>
            </a:r>
            <a:r>
              <a:rPr lang="en-US" dirty="0" err="1"/>
              <a:t>demás</a:t>
            </a:r>
            <a:r>
              <a:rPr lang="en-US" dirty="0"/>
              <a:t> </a:t>
            </a:r>
            <a:r>
              <a:rPr lang="en-US" dirty="0" err="1"/>
              <a:t>niños</a:t>
            </a:r>
            <a:r>
              <a:rPr lang="en-US" dirty="0"/>
              <a:t> se </a:t>
            </a:r>
            <a:r>
              <a:rPr lang="en-US" dirty="0" err="1"/>
              <a:t>rieron</a:t>
            </a:r>
            <a:r>
              <a:rPr lang="en-US" dirty="0"/>
              <a:t> al </a:t>
            </a:r>
            <a:r>
              <a:rPr lang="en-US" dirty="0" err="1"/>
              <a:t>verlos</a:t>
            </a:r>
            <a:r>
              <a:rPr lang="en-US" dirty="0"/>
              <a:t> y no </a:t>
            </a:r>
            <a:r>
              <a:rPr lang="en-US" dirty="0" err="1"/>
              <a:t>quiso</a:t>
            </a:r>
            <a:r>
              <a:rPr lang="en-US" dirty="0"/>
              <a:t> </a:t>
            </a:r>
            <a:r>
              <a:rPr lang="en-US" dirty="0" err="1"/>
              <a:t>llevarla</a:t>
            </a:r>
            <a:r>
              <a:rPr lang="en-US" dirty="0"/>
              <a:t> </a:t>
            </a:r>
            <a:r>
              <a:rPr lang="en-US" dirty="0" err="1"/>
              <a:t>nuevamente</a:t>
            </a:r>
            <a:r>
              <a:rPr lang="en-US" dirty="0"/>
              <a:t> al </a:t>
            </a:r>
            <a:r>
              <a:rPr lang="en-US" dirty="0" err="1"/>
              <a:t>día</a:t>
            </a:r>
            <a:r>
              <a:rPr lang="en-US" dirty="0"/>
              <a:t> </a:t>
            </a:r>
            <a:r>
              <a:rPr lang="en-US" dirty="0" err="1"/>
              <a:t>siguiente</a:t>
            </a:r>
            <a:r>
              <a:rPr lang="en-US" dirty="0" smtClean="0"/>
              <a:t>. </a:t>
            </a:r>
            <a:r>
              <a:rPr lang="en-US" dirty="0" err="1"/>
              <a:t>Así</a:t>
            </a:r>
            <a:r>
              <a:rPr lang="en-US" dirty="0"/>
              <a:t> que Sharifah no </a:t>
            </a:r>
            <a:r>
              <a:rPr lang="en-US" dirty="0" err="1"/>
              <a:t>regresó</a:t>
            </a:r>
            <a:r>
              <a:rPr lang="en-US" dirty="0"/>
              <a:t> a la </a:t>
            </a:r>
            <a:r>
              <a:rPr lang="en-US" dirty="0" err="1"/>
              <a:t>escuela</a:t>
            </a:r>
            <a:r>
              <a:rPr lang="en-US" dirty="0" smtClean="0"/>
              <a:t>.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cambio</a:t>
            </a:r>
            <a:r>
              <a:rPr lang="en-US" dirty="0"/>
              <a:t>, se </a:t>
            </a:r>
            <a:r>
              <a:rPr lang="en-US" dirty="0" err="1"/>
              <a:t>queda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casa para </a:t>
            </a:r>
            <a:r>
              <a:rPr lang="en-US" dirty="0" err="1"/>
              <a:t>cuidar</a:t>
            </a:r>
            <a:r>
              <a:rPr lang="en-US" dirty="0"/>
              <a:t> de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pequeña</a:t>
            </a:r>
            <a:r>
              <a:rPr lang="en-US" dirty="0"/>
              <a:t> </a:t>
            </a:r>
            <a:r>
              <a:rPr lang="en-US" dirty="0" err="1"/>
              <a:t>hermana</a:t>
            </a:r>
            <a:r>
              <a:rPr lang="en-US" dirty="0"/>
              <a:t> </a:t>
            </a:r>
            <a:r>
              <a:rPr lang="en-US" dirty="0" err="1"/>
              <a:t>mientras</a:t>
            </a:r>
            <a:r>
              <a:rPr lang="en-US" dirty="0"/>
              <a:t> </a:t>
            </a:r>
            <a:r>
              <a:rPr lang="en-US" dirty="0" err="1"/>
              <a:t>sus</a:t>
            </a:r>
            <a:r>
              <a:rPr lang="en-US" dirty="0"/>
              <a:t> padres </a:t>
            </a:r>
            <a:r>
              <a:rPr lang="en-US" dirty="0" err="1"/>
              <a:t>trabajan</a:t>
            </a:r>
            <a:r>
              <a:rPr lang="en-US" dirty="0"/>
              <a:t>.</a:t>
            </a:r>
            <a:r>
              <a:rPr dirty="0"/>
              <a:t>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Estudio de Caso: </a:t>
            </a:r>
            <a:r>
              <a:rPr lang="en-US" b="0"/>
              <a:t>Sharifah</a:t>
            </a:r>
          </a:p>
        </p:txBody>
      </p:sp>
    </p:spTree>
    <p:extLst>
      <p:ext uri="{BB962C8B-B14F-4D97-AF65-F5344CB8AC3E}">
        <p14:creationId xmlns:p14="http://schemas.microsoft.com/office/powerpoint/2010/main" val="4400345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63040"/>
            <a:ext cx="8229600" cy="479806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err="1"/>
              <a:t>Declaración</a:t>
            </a:r>
            <a:r>
              <a:rPr lang="en-US" b="1" dirty="0"/>
              <a:t> 1</a:t>
            </a:r>
            <a:r>
              <a:rPr lang="en-US" dirty="0"/>
              <a:t>: Sharifah no </a:t>
            </a:r>
            <a:r>
              <a:rPr lang="en-US" dirty="0" err="1"/>
              <a:t>puede</a:t>
            </a:r>
            <a:r>
              <a:rPr lang="en-US" dirty="0"/>
              <a:t> mover </a:t>
            </a:r>
            <a:r>
              <a:rPr lang="en-US" dirty="0" err="1"/>
              <a:t>sus</a:t>
            </a:r>
            <a:r>
              <a:rPr lang="en-US" dirty="0"/>
              <a:t> </a:t>
            </a:r>
            <a:r>
              <a:rPr lang="en-US" dirty="0" err="1"/>
              <a:t>piernas</a:t>
            </a:r>
            <a:r>
              <a:rPr lang="en-US" dirty="0"/>
              <a:t>.  Si </a:t>
            </a:r>
            <a:r>
              <a:rPr lang="en-US" dirty="0" err="1"/>
              <a:t>ella</a:t>
            </a:r>
            <a:r>
              <a:rPr lang="en-US" dirty="0"/>
              <a:t> </a:t>
            </a:r>
            <a:r>
              <a:rPr lang="en-US" dirty="0" err="1"/>
              <a:t>tiene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operación</a:t>
            </a:r>
            <a:r>
              <a:rPr lang="en-US" dirty="0"/>
              <a:t>, </a:t>
            </a:r>
            <a:r>
              <a:rPr lang="en-US" dirty="0" err="1"/>
              <a:t>podría</a:t>
            </a:r>
            <a:r>
              <a:rPr lang="en-US" dirty="0"/>
              <a:t> </a:t>
            </a:r>
            <a:r>
              <a:rPr lang="en-US" dirty="0" err="1"/>
              <a:t>volver</a:t>
            </a:r>
            <a:r>
              <a:rPr lang="en-US" dirty="0"/>
              <a:t> a </a:t>
            </a:r>
            <a:r>
              <a:rPr lang="en-US" dirty="0" err="1"/>
              <a:t>caminar</a:t>
            </a:r>
            <a:r>
              <a:rPr lang="en-US" dirty="0"/>
              <a:t> e </a:t>
            </a:r>
            <a:r>
              <a:rPr lang="en-US" dirty="0" err="1"/>
              <a:t>ir</a:t>
            </a:r>
            <a:r>
              <a:rPr lang="en-US" dirty="0"/>
              <a:t> a la </a:t>
            </a:r>
            <a:r>
              <a:rPr lang="en-US" dirty="0" err="1"/>
              <a:t>escuela</a:t>
            </a:r>
            <a:endParaRPr lang="en-US" dirty="0"/>
          </a:p>
          <a:p>
            <a:r>
              <a:rPr lang="en-US" b="1" dirty="0" err="1"/>
              <a:t>Declaración</a:t>
            </a:r>
            <a:r>
              <a:rPr lang="en-US" b="1" dirty="0"/>
              <a:t> 2</a:t>
            </a:r>
            <a:r>
              <a:rPr lang="en-US" dirty="0"/>
              <a:t>: </a:t>
            </a:r>
            <a:r>
              <a:rPr lang="en-US" dirty="0" err="1"/>
              <a:t>Compremos</a:t>
            </a:r>
            <a:r>
              <a:rPr lang="en-US" dirty="0"/>
              <a:t> un burro a Sharifah para que </a:t>
            </a:r>
            <a:r>
              <a:rPr lang="en-US" dirty="0" err="1"/>
              <a:t>pueda</a:t>
            </a:r>
            <a:r>
              <a:rPr lang="en-US" dirty="0"/>
              <a:t> </a:t>
            </a:r>
            <a:r>
              <a:rPr lang="en-US" dirty="0" err="1"/>
              <a:t>ir</a:t>
            </a:r>
            <a:r>
              <a:rPr lang="en-US" dirty="0"/>
              <a:t> a la </a:t>
            </a:r>
            <a:r>
              <a:rPr lang="en-US" dirty="0" err="1"/>
              <a:t>escuela</a:t>
            </a:r>
            <a:r>
              <a:rPr lang="en-US" dirty="0"/>
              <a:t> </a:t>
            </a:r>
            <a:r>
              <a:rPr lang="en-US" dirty="0" err="1"/>
              <a:t>montada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él</a:t>
            </a:r>
            <a:endParaRPr lang="en-US" dirty="0"/>
          </a:p>
          <a:p>
            <a:r>
              <a:rPr lang="en-US" b="1" dirty="0" err="1"/>
              <a:t>Declaración</a:t>
            </a:r>
            <a:r>
              <a:rPr lang="en-US" b="1" dirty="0"/>
              <a:t> 3</a:t>
            </a:r>
            <a:r>
              <a:rPr lang="en-US" dirty="0"/>
              <a:t>: Le </a:t>
            </a:r>
            <a:r>
              <a:rPr lang="en-US" dirty="0" err="1"/>
              <a:t>preguntamos</a:t>
            </a:r>
            <a:r>
              <a:rPr lang="en-US" dirty="0"/>
              <a:t> a Sharifah </a:t>
            </a:r>
            <a:r>
              <a:rPr lang="en-US" dirty="0" smtClean="0"/>
              <a:t>– </a:t>
            </a:r>
            <a:r>
              <a:rPr lang="en-US" dirty="0" err="1" smtClean="0"/>
              <a:t>ella</a:t>
            </a:r>
            <a:r>
              <a:rPr lang="en-US" dirty="0" smtClean="0"/>
              <a:t> </a:t>
            </a:r>
            <a:r>
              <a:rPr lang="en-US" dirty="0" err="1"/>
              <a:t>piensa</a:t>
            </a:r>
            <a:r>
              <a:rPr lang="en-US" dirty="0"/>
              <a:t> que </a:t>
            </a:r>
            <a:r>
              <a:rPr lang="en-US" dirty="0" err="1"/>
              <a:t>deberíamos</a:t>
            </a:r>
            <a:r>
              <a:rPr lang="en-US" dirty="0"/>
              <a:t> </a:t>
            </a:r>
            <a:r>
              <a:rPr lang="en-US" dirty="0" err="1"/>
              <a:t>formar</a:t>
            </a:r>
            <a:r>
              <a:rPr lang="en-US" dirty="0"/>
              <a:t> un </a:t>
            </a:r>
            <a:r>
              <a:rPr lang="en-US" dirty="0" err="1"/>
              <a:t>grupo</a:t>
            </a:r>
            <a:r>
              <a:rPr lang="en-US" dirty="0"/>
              <a:t> de </a:t>
            </a:r>
            <a:r>
              <a:rPr lang="en-US" dirty="0" err="1"/>
              <a:t>niños</a:t>
            </a:r>
            <a:r>
              <a:rPr lang="en-US" dirty="0"/>
              <a:t> con </a:t>
            </a:r>
            <a:r>
              <a:rPr lang="en-US" dirty="0" err="1"/>
              <a:t>discapacidades</a:t>
            </a:r>
            <a:r>
              <a:rPr lang="en-US" dirty="0"/>
              <a:t> y </a:t>
            </a:r>
            <a:r>
              <a:rPr lang="en-US" dirty="0" err="1"/>
              <a:t>sus</a:t>
            </a:r>
            <a:r>
              <a:rPr lang="en-US" dirty="0"/>
              <a:t> </a:t>
            </a:r>
            <a:r>
              <a:rPr lang="en-US" dirty="0" err="1"/>
              <a:t>familias</a:t>
            </a:r>
            <a:r>
              <a:rPr lang="en-US" dirty="0"/>
              <a:t> para </a:t>
            </a:r>
            <a:r>
              <a:rPr lang="en-US" dirty="0" err="1"/>
              <a:t>abogar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que las </a:t>
            </a:r>
            <a:r>
              <a:rPr lang="en-US" dirty="0" err="1"/>
              <a:t>escuelas</a:t>
            </a:r>
            <a:r>
              <a:rPr lang="en-US" dirty="0"/>
              <a:t> </a:t>
            </a:r>
            <a:r>
              <a:rPr lang="en-US" dirty="0" err="1"/>
              <a:t>sean</a:t>
            </a:r>
            <a:r>
              <a:rPr lang="en-US" dirty="0"/>
              <a:t> </a:t>
            </a:r>
            <a:r>
              <a:rPr lang="en-US" dirty="0" err="1"/>
              <a:t>accesibles</a:t>
            </a:r>
            <a:r>
              <a:rPr lang="en-US" dirty="0"/>
              <a:t> para </a:t>
            </a:r>
            <a:r>
              <a:rPr lang="en-US" dirty="0" err="1"/>
              <a:t>todos</a:t>
            </a:r>
            <a:endParaRPr lang="en-US" dirty="0"/>
          </a:p>
          <a:p>
            <a:r>
              <a:rPr lang="en-US" b="1" dirty="0" err="1"/>
              <a:t>Declaración</a:t>
            </a:r>
            <a:r>
              <a:rPr lang="en-US" b="1" dirty="0"/>
              <a:t> 4</a:t>
            </a:r>
            <a:r>
              <a:rPr lang="en-US" dirty="0"/>
              <a:t>: </a:t>
            </a:r>
            <a:r>
              <a:rPr lang="en-US" dirty="0" err="1"/>
              <a:t>Necesitamos</a:t>
            </a:r>
            <a:r>
              <a:rPr lang="en-US" dirty="0"/>
              <a:t> </a:t>
            </a:r>
            <a:r>
              <a:rPr lang="en-US" dirty="0" err="1"/>
              <a:t>hablar</a:t>
            </a:r>
            <a:r>
              <a:rPr lang="en-US" dirty="0"/>
              <a:t> con la </a:t>
            </a:r>
            <a:r>
              <a:rPr lang="en-US" dirty="0" err="1"/>
              <a:t>familia</a:t>
            </a:r>
            <a:r>
              <a:rPr lang="en-US" dirty="0"/>
              <a:t> de Sharifah y </a:t>
            </a:r>
            <a:r>
              <a:rPr lang="en-US" dirty="0" err="1"/>
              <a:t>asegurarnos</a:t>
            </a:r>
            <a:r>
              <a:rPr lang="en-US" dirty="0"/>
              <a:t> que </a:t>
            </a:r>
            <a:r>
              <a:rPr lang="en-US" dirty="0" err="1"/>
              <a:t>cuenten</a:t>
            </a:r>
            <a:r>
              <a:rPr lang="en-US" dirty="0"/>
              <a:t> con </a:t>
            </a:r>
            <a:r>
              <a:rPr lang="en-US" dirty="0" err="1"/>
              <a:t>alternativas</a:t>
            </a:r>
            <a:r>
              <a:rPr lang="en-US" dirty="0"/>
              <a:t> para el </a:t>
            </a:r>
            <a:r>
              <a:rPr lang="en-US" dirty="0" err="1"/>
              <a:t>cuidado</a:t>
            </a:r>
            <a:r>
              <a:rPr lang="en-US" dirty="0"/>
              <a:t> de la </a:t>
            </a:r>
            <a:r>
              <a:rPr lang="en-US" dirty="0" err="1"/>
              <a:t>bebé</a:t>
            </a:r>
            <a:endParaRPr lang="en-US" dirty="0"/>
          </a:p>
          <a:p>
            <a:r>
              <a:rPr lang="en-US" b="1" dirty="0" err="1"/>
              <a:t>Declaración</a:t>
            </a:r>
            <a:r>
              <a:rPr lang="en-US" b="1" dirty="0"/>
              <a:t> 5</a:t>
            </a:r>
            <a:r>
              <a:rPr lang="en-US" dirty="0"/>
              <a:t>: </a:t>
            </a:r>
            <a:r>
              <a:rPr lang="en-US" dirty="0" err="1"/>
              <a:t>Llevemos</a:t>
            </a:r>
            <a:r>
              <a:rPr lang="en-US" dirty="0"/>
              <a:t> a </a:t>
            </a:r>
            <a:r>
              <a:rPr lang="en-US" dirty="0" err="1"/>
              <a:t>cabo</a:t>
            </a:r>
            <a:r>
              <a:rPr lang="en-US" dirty="0"/>
              <a:t> un </a:t>
            </a:r>
            <a:r>
              <a:rPr lang="en-US" dirty="0" err="1"/>
              <a:t>diálogo</a:t>
            </a:r>
            <a:r>
              <a:rPr lang="en-US" dirty="0"/>
              <a:t> con la </a:t>
            </a:r>
            <a:r>
              <a:rPr lang="en-US" dirty="0" err="1"/>
              <a:t>comunidad</a:t>
            </a:r>
            <a:r>
              <a:rPr lang="en-US" dirty="0"/>
              <a:t> </a:t>
            </a:r>
            <a:r>
              <a:rPr lang="en-US" dirty="0" err="1"/>
              <a:t>acerca</a:t>
            </a:r>
            <a:r>
              <a:rPr lang="en-US" dirty="0"/>
              <a:t> de la </a:t>
            </a:r>
            <a:r>
              <a:rPr lang="en-US" dirty="0" err="1"/>
              <a:t>inclusión</a:t>
            </a:r>
            <a:r>
              <a:rPr lang="en-US" dirty="0"/>
              <a:t> de las personas con </a:t>
            </a:r>
            <a:r>
              <a:rPr lang="en-US" dirty="0" err="1"/>
              <a:t>discapacidad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las </a:t>
            </a:r>
            <a:r>
              <a:rPr lang="en-US" dirty="0" err="1"/>
              <a:t>actividades</a:t>
            </a:r>
            <a:r>
              <a:rPr lang="en-US" dirty="0"/>
              <a:t> </a:t>
            </a:r>
            <a:r>
              <a:rPr lang="en-US" dirty="0" err="1"/>
              <a:t>cotidianas</a:t>
            </a:r>
            <a:r>
              <a:rPr lang="en-US" dirty="0"/>
              <a:t> con un </a:t>
            </a:r>
            <a:r>
              <a:rPr lang="en-US" dirty="0" err="1"/>
              <a:t>enfoque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sus</a:t>
            </a:r>
            <a:r>
              <a:rPr lang="en-US" dirty="0"/>
              <a:t> </a:t>
            </a:r>
            <a:r>
              <a:rPr lang="en-US" dirty="0" err="1"/>
              <a:t>habilidades</a:t>
            </a:r>
            <a:endParaRPr lang="en-US" b="1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¿Caritativo, Médico, Social, o en Base a los Derechos?</a:t>
            </a:r>
            <a:r>
              <a:t> 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9403736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17600"/>
          </a:xfrm>
        </p:spPr>
        <p:txBody>
          <a:bodyPr>
            <a:normAutofit fontScale="90000"/>
          </a:bodyPr>
          <a:lstStyle/>
          <a:p>
            <a:r>
              <a:rPr lang="en-US"/>
              <a:t>¿Qué Desean las Personas con Discapacidad?</a:t>
            </a:r>
            <a: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31648" y="1463040"/>
            <a:ext cx="8455152" cy="4798060"/>
          </a:xfrm>
        </p:spPr>
        <p:txBody>
          <a:bodyPr>
            <a:normAutofit lnSpcReduction="10000"/>
          </a:bodyPr>
          <a:lstStyle/>
          <a:p>
            <a:pPr marL="361950" indent="0">
              <a:buNone/>
            </a:pPr>
            <a:r>
              <a:rPr lang="en-US" i="1" dirty="0" err="1"/>
              <a:t>Queremos</a:t>
            </a:r>
            <a:r>
              <a:rPr lang="en-US" i="1" dirty="0"/>
              <a:t> </a:t>
            </a:r>
            <a:r>
              <a:rPr lang="en-US" i="1" dirty="0" err="1"/>
              <a:t>aprender</a:t>
            </a:r>
            <a:r>
              <a:rPr lang="en-US" i="1" dirty="0"/>
              <a:t> </a:t>
            </a:r>
            <a:r>
              <a:rPr lang="en-US" i="1" dirty="0" err="1"/>
              <a:t>cosas</a:t>
            </a:r>
            <a:r>
              <a:rPr lang="en-US" i="1" dirty="0"/>
              <a:t>, </a:t>
            </a:r>
            <a:r>
              <a:rPr lang="en-US" i="1" dirty="0" err="1"/>
              <a:t>queremos</a:t>
            </a:r>
            <a:r>
              <a:rPr lang="en-US" i="1" dirty="0"/>
              <a:t> </a:t>
            </a:r>
            <a:r>
              <a:rPr lang="en-US" i="1" dirty="0" err="1"/>
              <a:t>ir</a:t>
            </a:r>
            <a:r>
              <a:rPr lang="en-US" i="1" dirty="0"/>
              <a:t> a la </a:t>
            </a:r>
            <a:r>
              <a:rPr lang="en-US" i="1" dirty="0" err="1"/>
              <a:t>escuela</a:t>
            </a:r>
            <a:r>
              <a:rPr lang="en-US" i="1" dirty="0"/>
              <a:t>, </a:t>
            </a:r>
            <a:r>
              <a:rPr lang="en-US" i="1" dirty="0" err="1"/>
              <a:t>queremos</a:t>
            </a:r>
            <a:r>
              <a:rPr lang="en-US" i="1" dirty="0"/>
              <a:t> </a:t>
            </a:r>
            <a:r>
              <a:rPr lang="en-US" i="1" dirty="0" err="1"/>
              <a:t>hacer</a:t>
            </a:r>
            <a:r>
              <a:rPr lang="en-US" i="1" dirty="0"/>
              <a:t> amigos, </a:t>
            </a:r>
            <a:r>
              <a:rPr lang="en-US" i="1" dirty="0" err="1"/>
              <a:t>queremos</a:t>
            </a:r>
            <a:r>
              <a:rPr lang="en-US" i="1" dirty="0"/>
              <a:t> </a:t>
            </a:r>
            <a:r>
              <a:rPr lang="en-US" i="1" dirty="0" err="1"/>
              <a:t>ser</a:t>
            </a:r>
            <a:r>
              <a:rPr lang="en-US" i="1" dirty="0"/>
              <a:t> </a:t>
            </a:r>
            <a:r>
              <a:rPr lang="en-US" i="1" dirty="0" err="1"/>
              <a:t>productivos</a:t>
            </a:r>
            <a:r>
              <a:rPr lang="en-US" i="1" dirty="0"/>
              <a:t>. </a:t>
            </a:r>
            <a:r>
              <a:rPr lang="en-US" i="1" dirty="0" err="1" smtClean="0"/>
              <a:t>Algún</a:t>
            </a:r>
            <a:r>
              <a:rPr lang="en-US" i="1" dirty="0" smtClean="0"/>
              <a:t> </a:t>
            </a:r>
            <a:r>
              <a:rPr lang="en-US" i="1" dirty="0" err="1"/>
              <a:t>día</a:t>
            </a:r>
            <a:r>
              <a:rPr lang="en-US" i="1" dirty="0"/>
              <a:t>, </a:t>
            </a:r>
            <a:r>
              <a:rPr lang="en-US" i="1" dirty="0" err="1"/>
              <a:t>algunas</a:t>
            </a:r>
            <a:r>
              <a:rPr lang="en-US" i="1" dirty="0"/>
              <a:t> de </a:t>
            </a:r>
            <a:r>
              <a:rPr lang="en-US" i="1" dirty="0" err="1"/>
              <a:t>nosotras</a:t>
            </a:r>
            <a:r>
              <a:rPr lang="en-US" i="1" dirty="0"/>
              <a:t> </a:t>
            </a:r>
            <a:r>
              <a:rPr lang="en-US" i="1" dirty="0" err="1"/>
              <a:t>queremos</a:t>
            </a:r>
            <a:r>
              <a:rPr lang="en-US" i="1" dirty="0"/>
              <a:t> </a:t>
            </a:r>
            <a:r>
              <a:rPr lang="en-US" i="1" dirty="0" err="1"/>
              <a:t>ser</a:t>
            </a:r>
            <a:r>
              <a:rPr lang="en-US" i="1" dirty="0"/>
              <a:t> </a:t>
            </a:r>
            <a:r>
              <a:rPr lang="en-US" i="1" dirty="0" err="1"/>
              <a:t>esposas</a:t>
            </a:r>
            <a:r>
              <a:rPr lang="en-US" i="1" dirty="0"/>
              <a:t> y </a:t>
            </a:r>
            <a:r>
              <a:rPr lang="en-US" i="1" dirty="0" err="1"/>
              <a:t>madres</a:t>
            </a:r>
            <a:r>
              <a:rPr lang="en-US" i="1" dirty="0"/>
              <a:t>, </a:t>
            </a:r>
            <a:r>
              <a:rPr lang="en-US" i="1" dirty="0" err="1"/>
              <a:t>pero</a:t>
            </a:r>
            <a:r>
              <a:rPr lang="en-US" i="1" dirty="0"/>
              <a:t> las personas se </a:t>
            </a:r>
            <a:r>
              <a:rPr lang="en-US" i="1" dirty="0" err="1"/>
              <a:t>olvidan</a:t>
            </a:r>
            <a:r>
              <a:rPr lang="en-US" i="1" dirty="0"/>
              <a:t> de las </a:t>
            </a:r>
            <a:r>
              <a:rPr lang="en-US" i="1" dirty="0" err="1"/>
              <a:t>niñas</a:t>
            </a:r>
            <a:r>
              <a:rPr lang="en-US" i="1" dirty="0"/>
              <a:t> con </a:t>
            </a:r>
            <a:r>
              <a:rPr lang="en-US" i="1" dirty="0" err="1"/>
              <a:t>discapacidades</a:t>
            </a:r>
            <a:r>
              <a:rPr lang="en-US" i="1" dirty="0"/>
              <a:t>. </a:t>
            </a:r>
            <a:r>
              <a:rPr lang="en-US" i="1" dirty="0" err="1" smtClean="0"/>
              <a:t>Algunas</a:t>
            </a:r>
            <a:r>
              <a:rPr lang="en-US" i="1" dirty="0" smtClean="0"/>
              <a:t> </a:t>
            </a:r>
            <a:r>
              <a:rPr lang="en-US" i="1" dirty="0" err="1"/>
              <a:t>veces</a:t>
            </a:r>
            <a:r>
              <a:rPr lang="en-US" i="1" dirty="0"/>
              <a:t> </a:t>
            </a:r>
            <a:r>
              <a:rPr lang="en-US" i="1" dirty="0" err="1"/>
              <a:t>olvidan</a:t>
            </a:r>
            <a:r>
              <a:rPr lang="en-US" i="1" dirty="0"/>
              <a:t> que </a:t>
            </a:r>
            <a:r>
              <a:rPr lang="en-US" i="1" dirty="0" err="1"/>
              <a:t>tenemos</a:t>
            </a:r>
            <a:r>
              <a:rPr lang="en-US" i="1" dirty="0"/>
              <a:t> </a:t>
            </a:r>
            <a:r>
              <a:rPr lang="en-US" i="1" dirty="0" err="1"/>
              <a:t>metas</a:t>
            </a:r>
            <a:r>
              <a:rPr lang="en-US" i="1" dirty="0"/>
              <a:t> y </a:t>
            </a:r>
            <a:r>
              <a:rPr lang="en-US" i="1" dirty="0" err="1"/>
              <a:t>sueños</a:t>
            </a:r>
            <a:r>
              <a:rPr lang="en-US" i="1" dirty="0"/>
              <a:t>...Hay mucho que </a:t>
            </a:r>
            <a:r>
              <a:rPr lang="en-US" i="1" dirty="0" err="1"/>
              <a:t>podemos</a:t>
            </a:r>
            <a:r>
              <a:rPr lang="en-US" i="1" dirty="0"/>
              <a:t> </a:t>
            </a:r>
            <a:r>
              <a:rPr lang="en-US" i="1" dirty="0" err="1"/>
              <a:t>lograr</a:t>
            </a:r>
            <a:r>
              <a:rPr lang="en-US" i="1" dirty="0"/>
              <a:t>. </a:t>
            </a:r>
            <a:r>
              <a:rPr lang="en-US" i="1" dirty="0" err="1" smtClean="0"/>
              <a:t>Yo</a:t>
            </a:r>
            <a:r>
              <a:rPr lang="en-US" i="1" dirty="0" smtClean="0"/>
              <a:t> </a:t>
            </a:r>
            <a:r>
              <a:rPr lang="en-US" i="1" dirty="0" err="1"/>
              <a:t>puedo</a:t>
            </a:r>
            <a:r>
              <a:rPr lang="en-US" i="1" dirty="0"/>
              <a:t> </a:t>
            </a:r>
            <a:r>
              <a:rPr lang="en-US" i="1" dirty="0" err="1"/>
              <a:t>aprender</a:t>
            </a:r>
            <a:r>
              <a:rPr lang="en-US" i="1" dirty="0"/>
              <a:t>, </a:t>
            </a:r>
            <a:r>
              <a:rPr lang="en-US" i="1" dirty="0" err="1"/>
              <a:t>yo</a:t>
            </a:r>
            <a:r>
              <a:rPr lang="en-US" i="1" dirty="0"/>
              <a:t> </a:t>
            </a:r>
            <a:r>
              <a:rPr lang="en-US" i="1" dirty="0" err="1"/>
              <a:t>puedo</a:t>
            </a:r>
            <a:r>
              <a:rPr lang="en-US" i="1" dirty="0"/>
              <a:t> </a:t>
            </a:r>
            <a:r>
              <a:rPr lang="en-US" i="1" dirty="0" err="1"/>
              <a:t>trabajar</a:t>
            </a:r>
            <a:r>
              <a:rPr lang="en-US" i="1" dirty="0"/>
              <a:t> y </a:t>
            </a:r>
            <a:r>
              <a:rPr lang="en-US" i="1" dirty="0" err="1"/>
              <a:t>puedo</a:t>
            </a:r>
            <a:r>
              <a:rPr lang="en-US" i="1" dirty="0"/>
              <a:t> </a:t>
            </a:r>
            <a:r>
              <a:rPr lang="en-US" i="1" dirty="0" err="1" smtClean="0"/>
              <a:t>llevar</a:t>
            </a:r>
            <a:r>
              <a:rPr lang="en-US" i="1" dirty="0" smtClean="0"/>
              <a:t> </a:t>
            </a:r>
            <a:r>
              <a:rPr lang="en-US" i="1" dirty="0"/>
              <a:t>a </a:t>
            </a:r>
            <a:r>
              <a:rPr lang="en-US" i="1" dirty="0" err="1"/>
              <a:t>cabo</a:t>
            </a:r>
            <a:r>
              <a:rPr lang="en-US" i="1" dirty="0"/>
              <a:t> </a:t>
            </a:r>
            <a:r>
              <a:rPr lang="en-US" i="1" dirty="0" err="1"/>
              <a:t>una</a:t>
            </a:r>
            <a:r>
              <a:rPr lang="en-US" i="1" dirty="0"/>
              <a:t> </a:t>
            </a:r>
            <a:r>
              <a:rPr lang="en-US" i="1" dirty="0" err="1"/>
              <a:t>capacitación</a:t>
            </a:r>
            <a:r>
              <a:rPr lang="en-US" i="1" dirty="0"/>
              <a:t> </a:t>
            </a:r>
            <a:r>
              <a:rPr lang="en-US" i="1" dirty="0" err="1"/>
              <a:t>profesional</a:t>
            </a:r>
            <a:r>
              <a:rPr lang="en-US" i="1" dirty="0"/>
              <a:t>. </a:t>
            </a:r>
            <a:r>
              <a:rPr lang="en-US" i="1" dirty="0" err="1" smtClean="0"/>
              <a:t>Puedo</a:t>
            </a:r>
            <a:r>
              <a:rPr lang="en-US" i="1" dirty="0" smtClean="0"/>
              <a:t> </a:t>
            </a:r>
            <a:r>
              <a:rPr lang="en-US" i="1" dirty="0" err="1"/>
              <a:t>ser</a:t>
            </a:r>
            <a:r>
              <a:rPr lang="en-US" i="1" dirty="0"/>
              <a:t> mucho </a:t>
            </a:r>
            <a:r>
              <a:rPr lang="en-US" i="1" dirty="0" err="1"/>
              <a:t>más</a:t>
            </a:r>
            <a:r>
              <a:rPr lang="en-US" i="1" dirty="0"/>
              <a:t> que solo </a:t>
            </a:r>
            <a:r>
              <a:rPr lang="en-US" i="1" dirty="0" err="1"/>
              <a:t>una</a:t>
            </a:r>
            <a:r>
              <a:rPr lang="en-US" i="1" dirty="0"/>
              <a:t> </a:t>
            </a:r>
            <a:r>
              <a:rPr lang="en-US" i="1" dirty="0" err="1"/>
              <a:t>esposa</a:t>
            </a:r>
            <a:r>
              <a:rPr lang="en-US" i="1" dirty="0"/>
              <a:t> para </a:t>
            </a:r>
            <a:r>
              <a:rPr lang="en-US" i="1" dirty="0" err="1"/>
              <a:t>alguien</a:t>
            </a:r>
            <a:r>
              <a:rPr lang="en-US" i="1" dirty="0"/>
              <a:t>. </a:t>
            </a:r>
            <a:r>
              <a:rPr lang="en-US" i="1" dirty="0" err="1" smtClean="0"/>
              <a:t>Puedo</a:t>
            </a:r>
            <a:r>
              <a:rPr lang="en-US" i="1" dirty="0" smtClean="0"/>
              <a:t> </a:t>
            </a:r>
            <a:r>
              <a:rPr lang="en-US" i="1" dirty="0" err="1"/>
              <a:t>ser</a:t>
            </a:r>
            <a:r>
              <a:rPr lang="en-US" i="1" dirty="0"/>
              <a:t> </a:t>
            </a:r>
            <a:r>
              <a:rPr lang="en-US" i="1" dirty="0" err="1"/>
              <a:t>una</a:t>
            </a:r>
            <a:r>
              <a:rPr lang="en-US" i="1" dirty="0"/>
              <a:t> </a:t>
            </a:r>
            <a:r>
              <a:rPr lang="en-US" i="1" dirty="0" err="1"/>
              <a:t>mejor</a:t>
            </a:r>
            <a:r>
              <a:rPr lang="en-US" i="1" dirty="0"/>
              <a:t> </a:t>
            </a:r>
            <a:r>
              <a:rPr lang="en-US" i="1" dirty="0" err="1"/>
              <a:t>versión</a:t>
            </a:r>
            <a:r>
              <a:rPr lang="en-US" i="1" dirty="0"/>
              <a:t> de </a:t>
            </a:r>
            <a:r>
              <a:rPr lang="en-US" i="1" dirty="0" err="1"/>
              <a:t>mí</a:t>
            </a:r>
            <a:r>
              <a:rPr lang="en-US" i="1" dirty="0"/>
              <a:t> </a:t>
            </a:r>
            <a:r>
              <a:rPr lang="en-US" i="1" dirty="0" err="1"/>
              <a:t>misma</a:t>
            </a:r>
            <a:r>
              <a:rPr lang="en-US" i="1" dirty="0"/>
              <a:t>.</a:t>
            </a:r>
            <a:r>
              <a:rPr dirty="0"/>
              <a:t> </a:t>
            </a:r>
          </a:p>
          <a:p>
            <a:pPr marL="361950" indent="0">
              <a:buNone/>
            </a:pPr>
            <a:endParaRPr lang="en-US" dirty="0" smtClean="0"/>
          </a:p>
          <a:p>
            <a:pPr marL="361950" indent="0">
              <a:buNone/>
            </a:pPr>
            <a:r>
              <a:rPr lang="en-US" dirty="0" err="1"/>
              <a:t>Bolia</a:t>
            </a:r>
            <a:r>
              <a:rPr lang="en-US" dirty="0"/>
              <a:t>, 16 </a:t>
            </a:r>
            <a:r>
              <a:rPr lang="en-US" dirty="0" err="1"/>
              <a:t>años</a:t>
            </a:r>
            <a:r>
              <a:rPr lang="en-US" dirty="0"/>
              <a:t> de </a:t>
            </a:r>
            <a:r>
              <a:rPr lang="en-US" dirty="0" err="1"/>
              <a:t>edad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0719887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63041"/>
            <a:ext cx="8229600" cy="480441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Las </a:t>
            </a:r>
            <a:r>
              <a:rPr lang="en-US" dirty="0" err="1"/>
              <a:t>deficiencias</a:t>
            </a:r>
            <a:r>
              <a:rPr lang="en-US" dirty="0"/>
              <a:t> </a:t>
            </a:r>
            <a:r>
              <a:rPr lang="en-US" dirty="0" err="1"/>
              <a:t>pueden</a:t>
            </a:r>
            <a:r>
              <a:rPr lang="en-US" dirty="0"/>
              <a:t> </a:t>
            </a:r>
            <a:r>
              <a:rPr lang="en-US" dirty="0" err="1"/>
              <a:t>ser</a:t>
            </a:r>
            <a:r>
              <a:rPr lang="en-US" dirty="0"/>
              <a:t> </a:t>
            </a:r>
            <a:r>
              <a:rPr lang="en-US" dirty="0" err="1"/>
              <a:t>físicas</a:t>
            </a:r>
            <a:r>
              <a:rPr lang="en-US" dirty="0"/>
              <a:t>, </a:t>
            </a:r>
            <a:r>
              <a:rPr lang="en-US" dirty="0" err="1"/>
              <a:t>sensoriales</a:t>
            </a:r>
            <a:r>
              <a:rPr lang="en-US" dirty="0"/>
              <a:t>, </a:t>
            </a:r>
            <a:r>
              <a:rPr lang="en-US" dirty="0" err="1"/>
              <a:t>intelectuales</a:t>
            </a:r>
            <a:r>
              <a:rPr lang="en-US" dirty="0"/>
              <a:t> o </a:t>
            </a:r>
            <a:r>
              <a:rPr lang="en-US" dirty="0" err="1"/>
              <a:t>psicosociales</a:t>
            </a:r>
            <a:endParaRPr lang="en-US" dirty="0"/>
          </a:p>
          <a:p>
            <a:r>
              <a:rPr lang="en-US" dirty="0"/>
              <a:t>La </a:t>
            </a:r>
            <a:r>
              <a:rPr lang="en-US" dirty="0" err="1"/>
              <a:t>discapacidad</a:t>
            </a:r>
            <a:r>
              <a:rPr lang="en-US" dirty="0"/>
              <a:t> </a:t>
            </a:r>
            <a:r>
              <a:rPr lang="en-US" dirty="0" err="1"/>
              <a:t>ocurre</a:t>
            </a:r>
            <a:r>
              <a:rPr lang="en-US" dirty="0"/>
              <a:t> </a:t>
            </a:r>
            <a:r>
              <a:rPr lang="en-US" dirty="0" err="1"/>
              <a:t>cuando</a:t>
            </a:r>
            <a:r>
              <a:rPr lang="en-US" dirty="0"/>
              <a:t> la </a:t>
            </a:r>
            <a:r>
              <a:rPr lang="en-US" dirty="0" err="1"/>
              <a:t>deficiencia</a:t>
            </a:r>
            <a:r>
              <a:rPr lang="en-US" dirty="0"/>
              <a:t> de </a:t>
            </a:r>
            <a:r>
              <a:rPr lang="en-US" dirty="0" err="1"/>
              <a:t>una</a:t>
            </a:r>
            <a:r>
              <a:rPr lang="en-US" dirty="0"/>
              <a:t> persona </a:t>
            </a:r>
            <a:r>
              <a:rPr lang="en-US" dirty="0" err="1"/>
              <a:t>interactúa</a:t>
            </a:r>
            <a:r>
              <a:rPr lang="en-US" dirty="0"/>
              <a:t> con </a:t>
            </a:r>
            <a:r>
              <a:rPr lang="en-US" dirty="0" err="1"/>
              <a:t>otras</a:t>
            </a:r>
            <a:r>
              <a:rPr lang="en-US" dirty="0"/>
              <a:t> </a:t>
            </a:r>
            <a:r>
              <a:rPr lang="en-US" dirty="0" err="1"/>
              <a:t>barreras</a:t>
            </a:r>
            <a:r>
              <a:rPr lang="en-US" dirty="0"/>
              <a:t> </a:t>
            </a:r>
            <a:r>
              <a:rPr lang="en-US" dirty="0" err="1"/>
              <a:t>dentro</a:t>
            </a:r>
            <a:r>
              <a:rPr lang="en-US" dirty="0"/>
              <a:t> de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sociedad</a:t>
            </a:r>
            <a:r>
              <a:rPr lang="en-US"/>
              <a:t>, </a:t>
            </a:r>
            <a:r>
              <a:rPr lang="en-US" dirty="0" err="1"/>
              <a:t>reduciendo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participación</a:t>
            </a:r>
            <a:r>
              <a:rPr lang="en-US" dirty="0"/>
              <a:t> </a:t>
            </a:r>
            <a:r>
              <a:rPr lang="en-US" dirty="0" err="1"/>
              <a:t>sobre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base de </a:t>
            </a:r>
            <a:r>
              <a:rPr lang="en-US" dirty="0" err="1"/>
              <a:t>igualdad</a:t>
            </a:r>
            <a:r>
              <a:rPr lang="en-US" dirty="0"/>
              <a:t> con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demás</a:t>
            </a:r>
            <a:endParaRPr lang="en-US" dirty="0"/>
          </a:p>
          <a:p>
            <a:r>
              <a:rPr lang="en-US" dirty="0"/>
              <a:t>Las </a:t>
            </a:r>
            <a:r>
              <a:rPr lang="en-US" dirty="0" err="1"/>
              <a:t>mujeres</a:t>
            </a:r>
            <a:r>
              <a:rPr lang="en-US" dirty="0"/>
              <a:t> y las </a:t>
            </a:r>
            <a:r>
              <a:rPr lang="en-US" dirty="0" err="1"/>
              <a:t>minorías</a:t>
            </a:r>
            <a:r>
              <a:rPr lang="en-US" dirty="0"/>
              <a:t> con </a:t>
            </a:r>
            <a:r>
              <a:rPr lang="en-US" dirty="0" err="1"/>
              <a:t>discapacidad</a:t>
            </a:r>
            <a:r>
              <a:rPr lang="en-US" dirty="0"/>
              <a:t> </a:t>
            </a:r>
            <a:r>
              <a:rPr lang="en-US" dirty="0" err="1"/>
              <a:t>pueden</a:t>
            </a:r>
            <a:r>
              <a:rPr lang="en-US" dirty="0"/>
              <a:t> </a:t>
            </a:r>
            <a:r>
              <a:rPr lang="en-US" dirty="0" err="1"/>
              <a:t>enfrentar</a:t>
            </a:r>
            <a:r>
              <a:rPr lang="en-US" dirty="0"/>
              <a:t> </a:t>
            </a:r>
            <a:r>
              <a:rPr lang="en-US" dirty="0" err="1"/>
              <a:t>múltiples</a:t>
            </a:r>
            <a:r>
              <a:rPr lang="en-US" dirty="0"/>
              <a:t> </a:t>
            </a:r>
            <a:r>
              <a:rPr lang="en-US" dirty="0" err="1"/>
              <a:t>formas</a:t>
            </a:r>
            <a:r>
              <a:rPr lang="en-US" dirty="0"/>
              <a:t> de </a:t>
            </a:r>
            <a:r>
              <a:rPr lang="en-US" dirty="0" err="1"/>
              <a:t>discriminación</a:t>
            </a:r>
            <a:endParaRPr lang="en-US" dirty="0"/>
          </a:p>
          <a:p>
            <a:r>
              <a:rPr lang="en-US" dirty="0" err="1"/>
              <a:t>Unos</a:t>
            </a:r>
            <a:r>
              <a:rPr lang="en-US" dirty="0"/>
              <a:t> 12 </a:t>
            </a:r>
            <a:r>
              <a:rPr lang="en-US" dirty="0" err="1"/>
              <a:t>millones</a:t>
            </a:r>
            <a:r>
              <a:rPr lang="en-US" dirty="0"/>
              <a:t> de </a:t>
            </a:r>
            <a:r>
              <a:rPr lang="en-US" dirty="0" err="1"/>
              <a:t>refugiados</a:t>
            </a:r>
            <a:r>
              <a:rPr lang="en-US" dirty="0"/>
              <a:t> </a:t>
            </a:r>
            <a:r>
              <a:rPr lang="en-US" dirty="0" err="1"/>
              <a:t>tienen</a:t>
            </a:r>
            <a:r>
              <a:rPr lang="en-US" dirty="0"/>
              <a:t> </a:t>
            </a:r>
            <a:r>
              <a:rPr lang="en-US" dirty="0" err="1"/>
              <a:t>discapacidades</a:t>
            </a:r>
            <a:endParaRPr lang="en-US" dirty="0"/>
          </a:p>
          <a:p>
            <a:r>
              <a:rPr lang="en-US" dirty="0"/>
              <a:t>Los </a:t>
            </a:r>
            <a:r>
              <a:rPr lang="en-US" dirty="0" err="1"/>
              <a:t>proveedores</a:t>
            </a:r>
            <a:r>
              <a:rPr lang="en-US" dirty="0"/>
              <a:t> de </a:t>
            </a:r>
            <a:r>
              <a:rPr lang="en-US" dirty="0" err="1"/>
              <a:t>servicios</a:t>
            </a:r>
            <a:r>
              <a:rPr lang="en-US" dirty="0"/>
              <a:t> </a:t>
            </a:r>
            <a:r>
              <a:rPr lang="en-US" dirty="0" err="1"/>
              <a:t>deberían</a:t>
            </a:r>
            <a:r>
              <a:rPr lang="en-US" dirty="0"/>
              <a:t> </a:t>
            </a:r>
            <a:r>
              <a:rPr lang="en-US" dirty="0" err="1"/>
              <a:t>utilizar</a:t>
            </a:r>
            <a:r>
              <a:rPr lang="en-US" dirty="0"/>
              <a:t> un </a:t>
            </a:r>
            <a:r>
              <a:rPr lang="en-US" dirty="0" err="1"/>
              <a:t>enfoque</a:t>
            </a:r>
            <a:r>
              <a:rPr lang="en-US" dirty="0"/>
              <a:t> social </a:t>
            </a:r>
            <a:r>
              <a:rPr lang="en-US" dirty="0" err="1"/>
              <a:t>basado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los</a:t>
            </a:r>
            <a:r>
              <a:rPr lang="en-US" dirty="0"/>
              <a:t> derechos para el </a:t>
            </a:r>
            <a:r>
              <a:rPr lang="en-US" dirty="0" err="1"/>
              <a:t>diseño</a:t>
            </a:r>
            <a:r>
              <a:rPr lang="en-US" dirty="0"/>
              <a:t> de </a:t>
            </a:r>
            <a:r>
              <a:rPr lang="en-US" dirty="0" err="1"/>
              <a:t>programas</a:t>
            </a:r>
            <a:r>
              <a:rPr lang="en-US" dirty="0"/>
              <a:t> que </a:t>
            </a:r>
            <a:r>
              <a:rPr lang="en-US" dirty="0" err="1"/>
              <a:t>incluyan</a:t>
            </a:r>
            <a:r>
              <a:rPr lang="en-US" dirty="0"/>
              <a:t> a las personas con </a:t>
            </a:r>
            <a:r>
              <a:rPr lang="en-US" dirty="0" err="1"/>
              <a:t>discapacidad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Resumen</a:t>
            </a:r>
          </a:p>
        </p:txBody>
      </p:sp>
    </p:spTree>
    <p:extLst>
      <p:ext uri="{BB962C8B-B14F-4D97-AF65-F5344CB8AC3E}">
        <p14:creationId xmlns:p14="http://schemas.microsoft.com/office/powerpoint/2010/main" val="11955261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17184" y="2185659"/>
            <a:ext cx="5545791" cy="2474260"/>
          </a:xfrm>
        </p:spPr>
        <p:txBody>
          <a:bodyPr>
            <a:normAutofit/>
          </a:bodyPr>
          <a:lstStyle/>
          <a:p>
            <a:pPr algn="r"/>
            <a:endParaRPr lang="en-US" sz="7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902234" cy="1117600"/>
          </a:xfrm>
        </p:spPr>
        <p:txBody>
          <a:bodyPr/>
          <a:lstStyle/>
          <a:p>
            <a:r>
              <a:rPr lang="en-US"/>
              <a:t>Objetivos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905249" y="1463040"/>
            <a:ext cx="5122209" cy="4794885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2600" dirty="0"/>
              <a:t>Al </a:t>
            </a:r>
            <a:r>
              <a:rPr lang="en-US" sz="2600" dirty="0" err="1"/>
              <a:t>finalizar</a:t>
            </a:r>
            <a:r>
              <a:rPr lang="en-US" sz="2600" dirty="0"/>
              <a:t> la </a:t>
            </a:r>
            <a:r>
              <a:rPr lang="en-US" sz="2600" dirty="0" err="1"/>
              <a:t>sesión</a:t>
            </a:r>
            <a:r>
              <a:rPr lang="en-US" sz="2600" dirty="0"/>
              <a:t> </a:t>
            </a:r>
            <a:r>
              <a:rPr lang="en-US" sz="2600" dirty="0" err="1"/>
              <a:t>los</a:t>
            </a:r>
            <a:r>
              <a:rPr lang="en-US" sz="2600" dirty="0"/>
              <a:t> </a:t>
            </a:r>
            <a:r>
              <a:rPr lang="en-US" sz="2600" dirty="0" err="1"/>
              <a:t>participantes</a:t>
            </a:r>
            <a:r>
              <a:rPr lang="en-US" sz="2600" dirty="0"/>
              <a:t> </a:t>
            </a:r>
            <a:r>
              <a:rPr lang="en-US" sz="2600" dirty="0" err="1"/>
              <a:t>habrán</a:t>
            </a:r>
            <a:r>
              <a:rPr lang="en-US" sz="2600" dirty="0"/>
              <a:t> </a:t>
            </a:r>
            <a:r>
              <a:rPr lang="en-US" sz="2600" dirty="0" err="1"/>
              <a:t>comprendido</a:t>
            </a:r>
            <a:endParaRPr lang="en-US" sz="2600" dirty="0"/>
          </a:p>
          <a:p>
            <a:pPr marL="514350" lvl="0" indent="-514350">
              <a:buFont typeface="+mj-lt"/>
              <a:buAutoNum type="arabicPeriod"/>
            </a:pPr>
            <a:r>
              <a:rPr lang="en-US" sz="2600" dirty="0"/>
              <a:t>La </a:t>
            </a:r>
            <a:r>
              <a:rPr lang="en-US" sz="2600" dirty="0" err="1"/>
              <a:t>definición</a:t>
            </a:r>
            <a:r>
              <a:rPr lang="en-US" sz="2600" dirty="0"/>
              <a:t> de "</a:t>
            </a:r>
            <a:r>
              <a:rPr lang="en-US" sz="2600" dirty="0" err="1"/>
              <a:t>discapacidad</a:t>
            </a:r>
            <a:r>
              <a:rPr lang="en-US" sz="2600" dirty="0"/>
              <a:t>"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600" dirty="0"/>
              <a:t>La </a:t>
            </a:r>
            <a:r>
              <a:rPr lang="en-US" sz="2600" dirty="0" err="1"/>
              <a:t>diferencia</a:t>
            </a:r>
            <a:r>
              <a:rPr lang="en-US" sz="2600" dirty="0"/>
              <a:t> entre "</a:t>
            </a:r>
            <a:r>
              <a:rPr lang="en-US" sz="2600" dirty="0" err="1"/>
              <a:t>deficiencia</a:t>
            </a:r>
            <a:r>
              <a:rPr lang="en-US" sz="2600" dirty="0"/>
              <a:t>" y "</a:t>
            </a:r>
            <a:r>
              <a:rPr lang="en-US" sz="2600" dirty="0" err="1"/>
              <a:t>discapacidad</a:t>
            </a:r>
            <a:r>
              <a:rPr lang="en-US" sz="2600" dirty="0"/>
              <a:t>"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600" dirty="0"/>
              <a:t>La </a:t>
            </a:r>
            <a:r>
              <a:rPr lang="en-US" sz="2600" dirty="0" err="1"/>
              <a:t>manera</a:t>
            </a:r>
            <a:r>
              <a:rPr lang="en-US" sz="2600" dirty="0"/>
              <a:t> </a:t>
            </a:r>
            <a:r>
              <a:rPr lang="en-US" sz="2600" dirty="0" err="1"/>
              <a:t>como</a:t>
            </a:r>
            <a:r>
              <a:rPr lang="en-US" sz="2600" dirty="0"/>
              <a:t> la </a:t>
            </a:r>
            <a:r>
              <a:rPr lang="en-US" sz="2600" dirty="0" err="1"/>
              <a:t>discriminación</a:t>
            </a:r>
            <a:r>
              <a:rPr lang="en-US" sz="2600" dirty="0"/>
              <a:t> </a:t>
            </a:r>
            <a:r>
              <a:rPr lang="en-US" sz="2600" dirty="0" err="1"/>
              <a:t>afecta</a:t>
            </a:r>
            <a:r>
              <a:rPr lang="en-US" sz="2600" dirty="0"/>
              <a:t> a las personas con </a:t>
            </a:r>
            <a:r>
              <a:rPr lang="en-US" sz="2600" dirty="0" err="1"/>
              <a:t>discapacidad</a:t>
            </a:r>
            <a:endParaRPr lang="en-US" sz="2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1463040"/>
            <a:ext cx="3632200" cy="272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2990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idx="4294967295"/>
          </p:nvPr>
        </p:nvSpPr>
        <p:spPr>
          <a:xfrm>
            <a:off x="457200" y="1463040"/>
            <a:ext cx="8229600" cy="4785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>
                <a:solidFill>
                  <a:srgbClr val="2C5697"/>
                </a:solidFill>
              </a:rPr>
              <a:t>Lluvia</a:t>
            </a:r>
            <a:r>
              <a:rPr lang="en-US" b="1" dirty="0">
                <a:solidFill>
                  <a:srgbClr val="2C5697"/>
                </a:solidFill>
              </a:rPr>
              <a:t> de </a:t>
            </a:r>
            <a:r>
              <a:rPr lang="en-US" b="1" dirty="0" smtClean="0">
                <a:solidFill>
                  <a:srgbClr val="2C5697"/>
                </a:solidFill>
              </a:rPr>
              <a:t>Ideas </a:t>
            </a:r>
            <a:r>
              <a:rPr lang="en-US" b="1" dirty="0" err="1">
                <a:solidFill>
                  <a:srgbClr val="2C5697"/>
                </a:solidFill>
              </a:rPr>
              <a:t>en</a:t>
            </a:r>
            <a:r>
              <a:rPr lang="en-US" b="1" dirty="0">
                <a:solidFill>
                  <a:srgbClr val="2C5697"/>
                </a:solidFill>
              </a:rPr>
              <a:t> </a:t>
            </a:r>
            <a:r>
              <a:rPr lang="en-US" b="1" dirty="0" err="1">
                <a:solidFill>
                  <a:srgbClr val="2C5697"/>
                </a:solidFill>
              </a:rPr>
              <a:t>Grupo</a:t>
            </a:r>
            <a:endParaRPr lang="en-US" b="1" dirty="0">
              <a:solidFill>
                <a:srgbClr val="2C5697"/>
              </a:solidFill>
            </a:endParaRPr>
          </a:p>
          <a:p>
            <a:pPr marL="0" indent="0">
              <a:buNone/>
            </a:pPr>
            <a:endParaRPr lang="en-US" sz="2000" dirty="0"/>
          </a:p>
          <a:p>
            <a:pPr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3000" dirty="0"/>
              <a:t>¿</a:t>
            </a:r>
            <a:r>
              <a:rPr lang="en-US" sz="3000" dirty="0" err="1"/>
              <a:t>Cómo</a:t>
            </a:r>
            <a:r>
              <a:rPr lang="en-US" sz="3000" dirty="0"/>
              <a:t> </a:t>
            </a:r>
            <a:r>
              <a:rPr lang="en-US" sz="3000" dirty="0" err="1"/>
              <a:t>definiría</a:t>
            </a:r>
            <a:r>
              <a:rPr lang="en-US" sz="3000" dirty="0"/>
              <a:t> </a:t>
            </a:r>
            <a:r>
              <a:rPr lang="en-US" sz="3000" dirty="0" err="1"/>
              <a:t>usted</a:t>
            </a:r>
            <a:r>
              <a:rPr lang="en-US" sz="3000" dirty="0"/>
              <a:t> a la </a:t>
            </a:r>
            <a:r>
              <a:rPr lang="en-US" sz="3000" dirty="0" err="1"/>
              <a:t>discapacidad</a:t>
            </a:r>
            <a:r>
              <a:rPr lang="en-US" sz="3000" dirty="0"/>
              <a:t>?</a:t>
            </a:r>
            <a:r>
              <a:rPr dirty="0"/>
              <a:t> </a:t>
            </a:r>
            <a:endParaRPr lang="en-US" sz="3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Discapacidad</a:t>
            </a:r>
          </a:p>
        </p:txBody>
      </p:sp>
    </p:spTree>
    <p:extLst>
      <p:ext uri="{BB962C8B-B14F-4D97-AF65-F5344CB8AC3E}">
        <p14:creationId xmlns:p14="http://schemas.microsoft.com/office/powerpoint/2010/main" val="2221730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63040"/>
            <a:ext cx="8229600" cy="4785360"/>
          </a:xfrm>
        </p:spPr>
        <p:txBody>
          <a:bodyPr>
            <a:normAutofit/>
          </a:bodyPr>
          <a:lstStyle/>
          <a:p>
            <a:r>
              <a:rPr lang="en-US" i="1" dirty="0"/>
              <a:t>Las personas con </a:t>
            </a:r>
            <a:r>
              <a:rPr lang="en-US" i="1" dirty="0" err="1"/>
              <a:t>discapacidad</a:t>
            </a:r>
            <a:r>
              <a:rPr lang="en-US" i="1" dirty="0"/>
              <a:t> son </a:t>
            </a:r>
            <a:r>
              <a:rPr lang="en-US" i="1" dirty="0" err="1"/>
              <a:t>todas</a:t>
            </a:r>
            <a:r>
              <a:rPr lang="en-US" i="1" dirty="0"/>
              <a:t> </a:t>
            </a:r>
            <a:r>
              <a:rPr lang="en-US" i="1" dirty="0" err="1"/>
              <a:t>aquellas</a:t>
            </a:r>
            <a:r>
              <a:rPr lang="en-US" i="1" dirty="0"/>
              <a:t> que </a:t>
            </a:r>
            <a:r>
              <a:rPr lang="en-US" i="1" dirty="0" err="1"/>
              <a:t>tienen</a:t>
            </a:r>
            <a:r>
              <a:rPr lang="en-US" i="1" dirty="0"/>
              <a:t> </a:t>
            </a:r>
            <a:r>
              <a:rPr lang="en-US" i="1" dirty="0" err="1"/>
              <a:t>impedimentos</a:t>
            </a:r>
            <a:r>
              <a:rPr lang="en-US" i="1" dirty="0"/>
              <a:t> </a:t>
            </a:r>
            <a:r>
              <a:rPr lang="en-US" i="1" dirty="0" err="1"/>
              <a:t>físicos</a:t>
            </a:r>
            <a:r>
              <a:rPr lang="en-US" i="1" dirty="0"/>
              <a:t>, </a:t>
            </a:r>
            <a:r>
              <a:rPr lang="en-US" i="1" dirty="0" err="1"/>
              <a:t>mentales</a:t>
            </a:r>
            <a:r>
              <a:rPr lang="en-US" i="1" dirty="0"/>
              <a:t>, </a:t>
            </a:r>
            <a:r>
              <a:rPr lang="en-US" i="1" dirty="0" err="1"/>
              <a:t>intelectuales</a:t>
            </a:r>
            <a:r>
              <a:rPr lang="en-US" i="1" dirty="0"/>
              <a:t> o </a:t>
            </a:r>
            <a:r>
              <a:rPr lang="en-US" i="1" dirty="0" err="1"/>
              <a:t>sensoriales</a:t>
            </a:r>
            <a:r>
              <a:rPr lang="en-US" i="1" dirty="0"/>
              <a:t> de largo </a:t>
            </a:r>
            <a:r>
              <a:rPr lang="en-US" i="1" dirty="0" err="1"/>
              <a:t>plazo</a:t>
            </a:r>
            <a:r>
              <a:rPr lang="en-US" i="1" dirty="0"/>
              <a:t>, </a:t>
            </a:r>
            <a:r>
              <a:rPr lang="en-US" i="1" dirty="0" err="1"/>
              <a:t>los</a:t>
            </a:r>
            <a:r>
              <a:rPr lang="en-US" i="1" dirty="0"/>
              <a:t> </a:t>
            </a:r>
            <a:r>
              <a:rPr lang="en-US" i="1" dirty="0" err="1"/>
              <a:t>cuales</a:t>
            </a:r>
            <a:r>
              <a:rPr lang="en-US" i="1" dirty="0"/>
              <a:t>, </a:t>
            </a:r>
            <a:r>
              <a:rPr lang="en-US" i="1" dirty="0" err="1"/>
              <a:t>en</a:t>
            </a:r>
            <a:r>
              <a:rPr lang="en-US" i="1" dirty="0"/>
              <a:t> </a:t>
            </a:r>
            <a:r>
              <a:rPr lang="en-US" i="1" dirty="0" err="1"/>
              <a:t>interacción</a:t>
            </a:r>
            <a:r>
              <a:rPr lang="en-US" i="1" dirty="0"/>
              <a:t> con </a:t>
            </a:r>
            <a:r>
              <a:rPr lang="en-US" i="1" dirty="0" err="1"/>
              <a:t>diversas</a:t>
            </a:r>
            <a:r>
              <a:rPr lang="en-US" i="1" dirty="0"/>
              <a:t> </a:t>
            </a:r>
            <a:r>
              <a:rPr lang="en-US" i="1" dirty="0" err="1"/>
              <a:t>barreras</a:t>
            </a:r>
            <a:r>
              <a:rPr lang="en-US" i="1" dirty="0"/>
              <a:t> </a:t>
            </a:r>
            <a:r>
              <a:rPr lang="en-US" i="1" dirty="0" err="1"/>
              <a:t>pueden</a:t>
            </a:r>
            <a:r>
              <a:rPr lang="en-US" i="1" dirty="0"/>
              <a:t> </a:t>
            </a:r>
            <a:r>
              <a:rPr lang="en-US" i="1" dirty="0" err="1"/>
              <a:t>impedir</a:t>
            </a:r>
            <a:r>
              <a:rPr lang="en-US" i="1" dirty="0"/>
              <a:t> </a:t>
            </a:r>
            <a:r>
              <a:rPr lang="en-US" i="1" dirty="0" err="1"/>
              <a:t>su</a:t>
            </a:r>
            <a:r>
              <a:rPr lang="en-US" i="1" dirty="0"/>
              <a:t> </a:t>
            </a:r>
            <a:r>
              <a:rPr lang="en-US" i="1" dirty="0" err="1"/>
              <a:t>completa</a:t>
            </a:r>
            <a:r>
              <a:rPr lang="en-US" i="1" dirty="0"/>
              <a:t> y </a:t>
            </a:r>
            <a:r>
              <a:rPr lang="en-US" i="1" dirty="0" err="1"/>
              <a:t>efectiva</a:t>
            </a:r>
            <a:r>
              <a:rPr lang="en-US" i="1" dirty="0"/>
              <a:t> </a:t>
            </a:r>
            <a:r>
              <a:rPr lang="en-US" i="1" dirty="0" err="1"/>
              <a:t>participación</a:t>
            </a:r>
            <a:r>
              <a:rPr lang="en-US" i="1" dirty="0"/>
              <a:t> </a:t>
            </a:r>
            <a:r>
              <a:rPr lang="en-US" i="1" dirty="0" err="1"/>
              <a:t>en</a:t>
            </a:r>
            <a:r>
              <a:rPr lang="en-US" i="1" dirty="0"/>
              <a:t> la </a:t>
            </a:r>
            <a:r>
              <a:rPr lang="en-US" i="1" dirty="0" err="1"/>
              <a:t>sociedad</a:t>
            </a:r>
            <a:r>
              <a:rPr lang="en-US" i="1" dirty="0"/>
              <a:t> </a:t>
            </a:r>
            <a:r>
              <a:rPr lang="en-US" i="1" dirty="0" err="1"/>
              <a:t>en</a:t>
            </a:r>
            <a:r>
              <a:rPr lang="en-US" i="1" dirty="0"/>
              <a:t> </a:t>
            </a:r>
            <a:r>
              <a:rPr lang="en-US" i="1" dirty="0" err="1"/>
              <a:t>igualdad</a:t>
            </a:r>
            <a:r>
              <a:rPr lang="en-US" i="1" dirty="0"/>
              <a:t> de </a:t>
            </a:r>
            <a:r>
              <a:rPr lang="en-US" i="1" dirty="0" err="1"/>
              <a:t>condiciones</a:t>
            </a:r>
            <a:r>
              <a:rPr lang="en-US" i="1" dirty="0"/>
              <a:t> con </a:t>
            </a:r>
            <a:r>
              <a:rPr lang="en-US" i="1" dirty="0" err="1"/>
              <a:t>los</a:t>
            </a:r>
            <a:r>
              <a:rPr lang="en-US" i="1" dirty="0"/>
              <a:t> </a:t>
            </a:r>
            <a:r>
              <a:rPr lang="en-US" i="1" dirty="0" err="1"/>
              <a:t>demás</a:t>
            </a:r>
            <a:r>
              <a:rPr lang="en-US" i="1" dirty="0"/>
              <a:t>.</a:t>
            </a:r>
            <a:r>
              <a:rPr dirty="0"/>
              <a:t> </a:t>
            </a:r>
          </a:p>
          <a:p>
            <a:pPr marL="0" indent="0">
              <a:buNone/>
            </a:pPr>
            <a:endParaRPr lang="en-US" sz="3000" dirty="0"/>
          </a:p>
          <a:p>
            <a:pPr marL="0" indent="0">
              <a:buNone/>
            </a:pPr>
            <a:r>
              <a:rPr lang="en-US" sz="3000" dirty="0" err="1"/>
              <a:t>Convención</a:t>
            </a:r>
            <a:r>
              <a:rPr lang="en-US" sz="3000" dirty="0"/>
              <a:t> </a:t>
            </a:r>
            <a:r>
              <a:rPr lang="en-US" sz="3000" dirty="0" err="1"/>
              <a:t>sobre</a:t>
            </a:r>
            <a:r>
              <a:rPr lang="en-US" sz="3000" dirty="0"/>
              <a:t> </a:t>
            </a:r>
            <a:r>
              <a:rPr lang="en-US" sz="3000" dirty="0" err="1"/>
              <a:t>los</a:t>
            </a:r>
            <a:r>
              <a:rPr lang="en-US" sz="3000" dirty="0"/>
              <a:t> Derechos de las Personas con </a:t>
            </a:r>
            <a:r>
              <a:rPr lang="en-US" sz="3000" dirty="0" err="1"/>
              <a:t>Discapacidad</a:t>
            </a:r>
            <a:r>
              <a:rPr lang="en-US" sz="3000" dirty="0"/>
              <a:t> (CDPD), 2006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Definición de Discapacidad</a:t>
            </a:r>
          </a:p>
        </p:txBody>
      </p:sp>
    </p:spTree>
    <p:extLst>
      <p:ext uri="{BB962C8B-B14F-4D97-AF65-F5344CB8AC3E}">
        <p14:creationId xmlns:p14="http://schemas.microsoft.com/office/powerpoint/2010/main" val="3862475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idx="4294967295"/>
          </p:nvPr>
        </p:nvSpPr>
        <p:spPr>
          <a:xfrm>
            <a:off x="457200" y="1463040"/>
            <a:ext cx="8229600" cy="4810760"/>
          </a:xfrm>
        </p:spPr>
        <p:txBody>
          <a:bodyPr>
            <a:normAutofit/>
          </a:bodyPr>
          <a:lstStyle/>
          <a:p>
            <a:pPr>
              <a:spcBef>
                <a:spcPts val="1000"/>
              </a:spcBef>
            </a:pPr>
            <a:r>
              <a:rPr lang="en-US" sz="3000" b="1" dirty="0"/>
              <a:t>La </a:t>
            </a:r>
            <a:r>
              <a:rPr lang="en-US" sz="3000" b="1" dirty="0" err="1"/>
              <a:t>deficiencia</a:t>
            </a:r>
            <a:r>
              <a:rPr lang="en-US" sz="3000" dirty="0"/>
              <a:t> </a:t>
            </a:r>
            <a:r>
              <a:rPr lang="en-US" sz="3000" dirty="0" err="1"/>
              <a:t>es</a:t>
            </a:r>
            <a:r>
              <a:rPr lang="en-US" sz="3000" dirty="0"/>
              <a:t> un </a:t>
            </a:r>
            <a:r>
              <a:rPr lang="en-US" sz="3000" dirty="0" err="1"/>
              <a:t>problema</a:t>
            </a:r>
            <a:r>
              <a:rPr lang="en-US" sz="3000" dirty="0"/>
              <a:t> </a:t>
            </a:r>
            <a:r>
              <a:rPr lang="en-US" sz="3000" dirty="0" err="1"/>
              <a:t>en</a:t>
            </a:r>
            <a:r>
              <a:rPr lang="en-US" sz="3000" dirty="0"/>
              <a:t> </a:t>
            </a:r>
            <a:r>
              <a:rPr lang="en-US" sz="3000" dirty="0" err="1"/>
              <a:t>una</a:t>
            </a:r>
            <a:r>
              <a:rPr lang="en-US" sz="3000" dirty="0"/>
              <a:t> </a:t>
            </a:r>
            <a:r>
              <a:rPr lang="en-US" sz="3000" dirty="0" err="1"/>
              <a:t>función</a:t>
            </a:r>
            <a:r>
              <a:rPr lang="en-US" sz="3000" dirty="0"/>
              <a:t> o </a:t>
            </a:r>
            <a:r>
              <a:rPr lang="en-US" sz="3000" dirty="0" err="1"/>
              <a:t>estructura</a:t>
            </a:r>
            <a:r>
              <a:rPr lang="en-US" sz="3000" dirty="0"/>
              <a:t> </a:t>
            </a:r>
            <a:r>
              <a:rPr lang="en-US" sz="3000" dirty="0" smtClean="0"/>
              <a:t>corporal. </a:t>
            </a:r>
            <a:r>
              <a:rPr lang="en-US" dirty="0"/>
              <a:t>Las </a:t>
            </a:r>
            <a:r>
              <a:rPr lang="en-US" dirty="0" err="1"/>
              <a:t>deficiencias</a:t>
            </a:r>
            <a:r>
              <a:rPr lang="en-US" sz="3000" dirty="0"/>
              <a:t> </a:t>
            </a:r>
            <a:r>
              <a:rPr lang="en-US" sz="3000" dirty="0" err="1"/>
              <a:t>pueden</a:t>
            </a:r>
            <a:r>
              <a:rPr lang="en-US" sz="3000" dirty="0"/>
              <a:t> </a:t>
            </a:r>
            <a:r>
              <a:rPr lang="en-US" sz="3000" dirty="0" err="1"/>
              <a:t>ser</a:t>
            </a:r>
            <a:r>
              <a:rPr lang="en-US" sz="3000" dirty="0"/>
              <a:t> de </a:t>
            </a:r>
            <a:r>
              <a:rPr lang="en-US" sz="3000" dirty="0" err="1"/>
              <a:t>naturaleza</a:t>
            </a:r>
            <a:r>
              <a:rPr lang="en-US" sz="3000" dirty="0"/>
              <a:t> </a:t>
            </a:r>
            <a:r>
              <a:rPr lang="en-US" sz="3000" dirty="0" err="1"/>
              <a:t>física</a:t>
            </a:r>
            <a:r>
              <a:rPr lang="en-US" sz="3000" dirty="0"/>
              <a:t>, sensorial, </a:t>
            </a:r>
            <a:r>
              <a:rPr lang="en-US" sz="3000" dirty="0" err="1"/>
              <a:t>intelectual</a:t>
            </a:r>
            <a:r>
              <a:rPr lang="en-US" sz="3000" dirty="0"/>
              <a:t> o </a:t>
            </a:r>
            <a:r>
              <a:rPr lang="en-US" sz="3000" dirty="0" err="1"/>
              <a:t>psicológica</a:t>
            </a:r>
            <a:endParaRPr lang="en-US" sz="3000" dirty="0"/>
          </a:p>
          <a:p>
            <a:pPr>
              <a:spcBef>
                <a:spcPts val="1000"/>
              </a:spcBef>
            </a:pPr>
            <a:r>
              <a:rPr lang="en-US" b="1" dirty="0"/>
              <a:t>La </a:t>
            </a:r>
            <a:r>
              <a:rPr lang="en-US" b="1" dirty="0" err="1"/>
              <a:t>discapacidad</a:t>
            </a:r>
            <a:r>
              <a:rPr lang="en-US" dirty="0"/>
              <a:t> </a:t>
            </a:r>
            <a:r>
              <a:rPr lang="en-US" dirty="0" err="1"/>
              <a:t>ocurre</a:t>
            </a:r>
            <a:r>
              <a:rPr lang="en-US" dirty="0"/>
              <a:t> </a:t>
            </a:r>
            <a:r>
              <a:rPr lang="en-US" dirty="0" err="1"/>
              <a:t>cuando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o </a:t>
            </a:r>
            <a:r>
              <a:rPr lang="en-US" dirty="0" err="1"/>
              <a:t>más</a:t>
            </a:r>
            <a:r>
              <a:rPr lang="en-US" dirty="0"/>
              <a:t> </a:t>
            </a:r>
            <a:r>
              <a:rPr lang="en-US" dirty="0" err="1"/>
              <a:t>deficiencias</a:t>
            </a:r>
            <a:r>
              <a:rPr lang="en-US" dirty="0"/>
              <a:t> </a:t>
            </a:r>
            <a:r>
              <a:rPr lang="en-US" dirty="0" err="1"/>
              <a:t>interactúan</a:t>
            </a:r>
            <a:r>
              <a:rPr lang="en-US" dirty="0"/>
              <a:t> con </a:t>
            </a:r>
            <a:r>
              <a:rPr lang="en-US" dirty="0" err="1"/>
              <a:t>otras</a:t>
            </a:r>
            <a:r>
              <a:rPr lang="en-US" dirty="0"/>
              <a:t> </a:t>
            </a:r>
            <a:r>
              <a:rPr lang="en-US" dirty="0" err="1"/>
              <a:t>barreras</a:t>
            </a:r>
            <a:r>
              <a:rPr lang="en-US" dirty="0"/>
              <a:t>, tales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barreras</a:t>
            </a:r>
            <a:r>
              <a:rPr lang="en-US" dirty="0"/>
              <a:t> </a:t>
            </a:r>
            <a:r>
              <a:rPr lang="en-US" dirty="0" err="1"/>
              <a:t>actitudinales</a:t>
            </a:r>
            <a:r>
              <a:rPr lang="en-US" dirty="0"/>
              <a:t>, </a:t>
            </a:r>
            <a:r>
              <a:rPr lang="en-US" dirty="0" err="1"/>
              <a:t>físicas</a:t>
            </a:r>
            <a:r>
              <a:rPr lang="en-US" dirty="0"/>
              <a:t> y de </a:t>
            </a:r>
            <a:r>
              <a:rPr lang="en-US" dirty="0" err="1"/>
              <a:t>comunicación</a:t>
            </a:r>
            <a:r>
              <a:rPr lang="en-US" dirty="0"/>
              <a:t>, </a:t>
            </a:r>
            <a:r>
              <a:rPr lang="en-US" dirty="0" err="1"/>
              <a:t>dificultando</a:t>
            </a:r>
            <a:r>
              <a:rPr lang="en-US" dirty="0"/>
              <a:t> la </a:t>
            </a:r>
            <a:r>
              <a:rPr lang="en-US" dirty="0" err="1"/>
              <a:t>participación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la </a:t>
            </a:r>
            <a:r>
              <a:rPr lang="en-US" dirty="0" err="1"/>
              <a:t>vida</a:t>
            </a:r>
            <a:r>
              <a:rPr lang="en-US" dirty="0"/>
              <a:t> social y </a:t>
            </a:r>
            <a:r>
              <a:rPr lang="en-US" dirty="0" err="1"/>
              <a:t>comunitaria</a:t>
            </a:r>
            <a:endParaRPr lang="en-US" sz="30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/>
              <a:t>Entendiendo la Discapacidad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730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idx="4294967295"/>
          </p:nvPr>
        </p:nvSpPr>
        <p:spPr>
          <a:xfrm>
            <a:off x="457200" y="1463040"/>
            <a:ext cx="8229600" cy="4798060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/>
              <a:t>Las </a:t>
            </a:r>
            <a:r>
              <a:rPr lang="en-US" sz="3200" dirty="0" err="1"/>
              <a:t>deficiencias</a:t>
            </a:r>
            <a:r>
              <a:rPr lang="en-US" sz="3200" dirty="0"/>
              <a:t> </a:t>
            </a:r>
            <a:r>
              <a:rPr lang="en-US" sz="3200" dirty="0" err="1"/>
              <a:t>pueden</a:t>
            </a:r>
            <a:r>
              <a:rPr lang="en-US" sz="3200" dirty="0"/>
              <a:t> </a:t>
            </a:r>
            <a:r>
              <a:rPr lang="en-US" sz="3200" dirty="0" err="1"/>
              <a:t>ser</a:t>
            </a:r>
            <a:r>
              <a:rPr lang="en-US" sz="3200" dirty="0"/>
              <a:t>:</a:t>
            </a:r>
          </a:p>
          <a:p>
            <a:pPr lvl="1">
              <a:buFontTx/>
              <a:buChar char="-"/>
            </a:pPr>
            <a:r>
              <a:rPr lang="en-US" sz="3000" dirty="0" err="1"/>
              <a:t>Físicas</a:t>
            </a:r>
            <a:r>
              <a:rPr lang="en-US" sz="3000" dirty="0"/>
              <a:t> </a:t>
            </a:r>
            <a:r>
              <a:rPr lang="en-US" sz="3000" dirty="0" smtClean="0"/>
              <a:t>– </a:t>
            </a:r>
            <a:r>
              <a:rPr lang="en-US" sz="3000" dirty="0" err="1" smtClean="0"/>
              <a:t>dificultades</a:t>
            </a:r>
            <a:r>
              <a:rPr lang="en-US" sz="3000" dirty="0" smtClean="0"/>
              <a:t> </a:t>
            </a:r>
            <a:r>
              <a:rPr lang="en-US" sz="3000" dirty="0"/>
              <a:t>para mover, </a:t>
            </a:r>
            <a:r>
              <a:rPr lang="en-US" sz="3000" dirty="0" err="1"/>
              <a:t>levantar</a:t>
            </a:r>
            <a:r>
              <a:rPr lang="en-US" sz="3000" dirty="0"/>
              <a:t> o </a:t>
            </a:r>
            <a:r>
              <a:rPr lang="en-US" sz="3000" dirty="0" err="1"/>
              <a:t>tomar</a:t>
            </a:r>
            <a:r>
              <a:rPr lang="en-US" sz="3000" dirty="0"/>
              <a:t> </a:t>
            </a:r>
            <a:r>
              <a:rPr lang="en-US" sz="3000" dirty="0" err="1"/>
              <a:t>objetos</a:t>
            </a:r>
            <a:endParaRPr lang="en-US" sz="3000" dirty="0"/>
          </a:p>
          <a:p>
            <a:pPr lvl="1">
              <a:buFontTx/>
              <a:buChar char="-"/>
            </a:pPr>
            <a:r>
              <a:rPr lang="en-GB" sz="3000" dirty="0" err="1"/>
              <a:t>Sensoriales</a:t>
            </a:r>
            <a:r>
              <a:rPr lang="en-GB" sz="3000" dirty="0"/>
              <a:t> </a:t>
            </a:r>
            <a:r>
              <a:rPr lang="en-GB" sz="3000" dirty="0" smtClean="0"/>
              <a:t>– </a:t>
            </a:r>
            <a:r>
              <a:rPr lang="en-GB" sz="3000" dirty="0" err="1" smtClean="0"/>
              <a:t>dificultades</a:t>
            </a:r>
            <a:r>
              <a:rPr lang="en-GB" sz="3000" dirty="0" smtClean="0"/>
              <a:t> </a:t>
            </a:r>
            <a:r>
              <a:rPr lang="en-GB" sz="3000" dirty="0"/>
              <a:t>para </a:t>
            </a:r>
            <a:r>
              <a:rPr lang="en-GB" sz="3000" dirty="0" err="1"/>
              <a:t>ver</a:t>
            </a:r>
            <a:r>
              <a:rPr lang="en-GB" sz="3000" dirty="0"/>
              <a:t> y </a:t>
            </a:r>
            <a:r>
              <a:rPr lang="en-GB" sz="3000" dirty="0" err="1"/>
              <a:t>dificultades</a:t>
            </a:r>
            <a:r>
              <a:rPr lang="en-GB" sz="3000" dirty="0"/>
              <a:t> para </a:t>
            </a:r>
            <a:r>
              <a:rPr lang="en-GB" sz="3000" dirty="0" err="1"/>
              <a:t>oír</a:t>
            </a:r>
            <a:endParaRPr lang="en-US" sz="3000" dirty="0"/>
          </a:p>
          <a:p>
            <a:pPr lvl="1">
              <a:buFontTx/>
              <a:buChar char="-"/>
            </a:pPr>
            <a:r>
              <a:rPr lang="en-GB" sz="3000" dirty="0" err="1"/>
              <a:t>Intelectuales</a:t>
            </a:r>
            <a:r>
              <a:rPr lang="en-GB" sz="3000" dirty="0"/>
              <a:t> </a:t>
            </a:r>
            <a:r>
              <a:rPr lang="en-GB" sz="3000" dirty="0" smtClean="0"/>
              <a:t>– </a:t>
            </a:r>
            <a:r>
              <a:rPr lang="en-GB" sz="3000" dirty="0" err="1"/>
              <a:t>dificultades</a:t>
            </a:r>
            <a:r>
              <a:rPr lang="en-GB" sz="3000" dirty="0"/>
              <a:t> para el </a:t>
            </a:r>
            <a:r>
              <a:rPr lang="en-GB" sz="3000" dirty="0" err="1"/>
              <a:t>aprendizaje</a:t>
            </a:r>
            <a:r>
              <a:rPr lang="en-GB" sz="3000" dirty="0"/>
              <a:t> de </a:t>
            </a:r>
            <a:r>
              <a:rPr lang="en-GB" sz="3000" dirty="0" err="1"/>
              <a:t>nuevas</a:t>
            </a:r>
            <a:r>
              <a:rPr lang="en-GB" sz="3000" dirty="0"/>
              <a:t> </a:t>
            </a:r>
            <a:r>
              <a:rPr lang="en-GB" sz="3000" dirty="0" err="1"/>
              <a:t>cosas</a:t>
            </a:r>
            <a:r>
              <a:rPr lang="en-GB" sz="3000" dirty="0"/>
              <a:t> o para la </a:t>
            </a:r>
            <a:r>
              <a:rPr lang="en-GB" sz="3000" dirty="0" err="1"/>
              <a:t>aplicación</a:t>
            </a:r>
            <a:r>
              <a:rPr lang="en-GB" sz="3000" dirty="0"/>
              <a:t> de </a:t>
            </a:r>
            <a:r>
              <a:rPr lang="en-GB" sz="3000" dirty="0" err="1"/>
              <a:t>este</a:t>
            </a:r>
            <a:r>
              <a:rPr lang="en-GB" sz="3000" dirty="0"/>
              <a:t> </a:t>
            </a:r>
            <a:r>
              <a:rPr lang="en-GB" sz="3000" dirty="0" err="1"/>
              <a:t>aprendizaje</a:t>
            </a:r>
            <a:r>
              <a:rPr lang="en-GB" sz="3000" dirty="0"/>
              <a:t> a </a:t>
            </a:r>
            <a:r>
              <a:rPr lang="en-GB" sz="3000" dirty="0" err="1"/>
              <a:t>situaciones</a:t>
            </a:r>
            <a:r>
              <a:rPr lang="en-GB" sz="3000" dirty="0"/>
              <a:t> </a:t>
            </a:r>
            <a:r>
              <a:rPr lang="en-GB" sz="3000" dirty="0" err="1"/>
              <a:t>nuevas</a:t>
            </a:r>
            <a:endParaRPr lang="en-US" sz="3000" dirty="0"/>
          </a:p>
          <a:p>
            <a:pPr lvl="1">
              <a:buFontTx/>
              <a:buChar char="-"/>
            </a:pPr>
            <a:r>
              <a:rPr lang="en-GB" sz="3000" dirty="0" err="1"/>
              <a:t>Psicosociales</a:t>
            </a:r>
            <a:r>
              <a:rPr lang="en-GB" sz="3000" dirty="0"/>
              <a:t> </a:t>
            </a:r>
            <a:r>
              <a:rPr lang="en-GB" sz="3000" dirty="0" smtClean="0"/>
              <a:t>– </a:t>
            </a:r>
            <a:r>
              <a:rPr lang="en-GB" sz="3000" dirty="0" err="1" smtClean="0"/>
              <a:t>incluye</a:t>
            </a:r>
            <a:r>
              <a:rPr lang="en-GB" sz="3000" dirty="0" smtClean="0"/>
              <a:t> </a:t>
            </a:r>
            <a:r>
              <a:rPr lang="en-GB" sz="3000" dirty="0"/>
              <a:t>a </a:t>
            </a:r>
            <a:r>
              <a:rPr lang="en-GB" sz="3000" dirty="0" err="1"/>
              <a:t>todos</a:t>
            </a:r>
            <a:r>
              <a:rPr lang="en-GB" sz="3000" dirty="0"/>
              <a:t> </a:t>
            </a:r>
            <a:r>
              <a:rPr lang="en-GB" sz="3000" dirty="0" err="1"/>
              <a:t>aquellos</a:t>
            </a:r>
            <a:r>
              <a:rPr lang="en-GB" sz="3000" dirty="0"/>
              <a:t> con </a:t>
            </a:r>
            <a:r>
              <a:rPr lang="en-GB" sz="3000" dirty="0" err="1"/>
              <a:t>condiciones</a:t>
            </a:r>
            <a:r>
              <a:rPr lang="en-GB" sz="3000" dirty="0"/>
              <a:t> de </a:t>
            </a:r>
            <a:r>
              <a:rPr lang="en-GB" sz="3000" dirty="0" err="1"/>
              <a:t>salud</a:t>
            </a:r>
            <a:r>
              <a:rPr lang="en-GB" sz="3000" dirty="0"/>
              <a:t> mental</a:t>
            </a:r>
          </a:p>
          <a:p>
            <a:r>
              <a:rPr lang="en-US" dirty="0" err="1"/>
              <a:t>Algunas</a:t>
            </a:r>
            <a:r>
              <a:rPr lang="en-US" dirty="0"/>
              <a:t> </a:t>
            </a:r>
            <a:r>
              <a:rPr lang="en-US" dirty="0" err="1"/>
              <a:t>discapacidades</a:t>
            </a:r>
            <a:r>
              <a:rPr lang="en-US" dirty="0"/>
              <a:t> son </a:t>
            </a:r>
            <a:r>
              <a:rPr lang="en-US" dirty="0" err="1"/>
              <a:t>visibles</a:t>
            </a:r>
            <a:r>
              <a:rPr lang="en-US" dirty="0"/>
              <a:t>, </a:t>
            </a:r>
            <a:r>
              <a:rPr lang="en-US" dirty="0" err="1"/>
              <a:t>otras</a:t>
            </a:r>
            <a:r>
              <a:rPr lang="en-US" dirty="0"/>
              <a:t> invisibles</a:t>
            </a:r>
          </a:p>
          <a:p>
            <a:r>
              <a:rPr lang="en-US" sz="3000" dirty="0"/>
              <a:t>La </a:t>
            </a:r>
            <a:r>
              <a:rPr lang="en-US" sz="3000" dirty="0" err="1"/>
              <a:t>discriminación</a:t>
            </a:r>
            <a:r>
              <a:rPr lang="en-US" sz="3000" dirty="0"/>
              <a:t> y la </a:t>
            </a:r>
            <a:r>
              <a:rPr lang="en-US" sz="3000" dirty="0" err="1"/>
              <a:t>exclusión</a:t>
            </a:r>
            <a:r>
              <a:rPr lang="en-US" sz="3000" dirty="0"/>
              <a:t> </a:t>
            </a:r>
            <a:r>
              <a:rPr lang="en-US" sz="3000" dirty="0" err="1"/>
              <a:t>pueden</a:t>
            </a:r>
            <a:r>
              <a:rPr lang="en-US" sz="3000" dirty="0"/>
              <a:t> </a:t>
            </a:r>
            <a:r>
              <a:rPr lang="en-US" sz="3000" dirty="0" err="1"/>
              <a:t>variar</a:t>
            </a:r>
            <a:r>
              <a:rPr lang="en-US" sz="3000" dirty="0"/>
              <a:t> de </a:t>
            </a:r>
            <a:r>
              <a:rPr lang="en-US" sz="3000" dirty="0" err="1"/>
              <a:t>acuerdo</a:t>
            </a:r>
            <a:r>
              <a:rPr lang="en-US" sz="3000" dirty="0"/>
              <a:t> al </a:t>
            </a:r>
            <a:r>
              <a:rPr lang="en-US" sz="3000" dirty="0" err="1"/>
              <a:t>tipo</a:t>
            </a:r>
            <a:r>
              <a:rPr lang="en-US" sz="3000" dirty="0"/>
              <a:t> de </a:t>
            </a:r>
            <a:r>
              <a:rPr lang="en-US" sz="3000" dirty="0" err="1"/>
              <a:t>discapacidad</a:t>
            </a:r>
            <a:endParaRPr lang="en-US" sz="3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Tipos de Deficiencias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63041"/>
            <a:ext cx="8331200" cy="4823460"/>
          </a:xfrm>
        </p:spPr>
        <p:txBody>
          <a:bodyPr>
            <a:normAutofit/>
          </a:bodyPr>
          <a:lstStyle/>
          <a:p>
            <a:r>
              <a:rPr lang="en-US"/>
              <a:t>El 15% de la población mundial vive con alguna forma de discapacidad</a:t>
            </a:r>
          </a:p>
          <a:p>
            <a:pPr lvl="1"/>
            <a:r>
              <a:rPr lang="en-US"/>
              <a:t>Organización Mundial de la Salud, Banco Mundial (2011)</a:t>
            </a:r>
          </a:p>
          <a:p>
            <a:r>
              <a:rPr lang="en-US"/>
              <a:t>Se estima que la tasa entre los refugiados que huyen de conflictos o de desastres naturales es mayor</a:t>
            </a:r>
          </a:p>
          <a:p>
            <a:pPr lvl="1"/>
            <a:r>
              <a:rPr lang="en-US"/>
              <a:t>15% de 60 millones de desplazados forzados = 9 millones</a:t>
            </a:r>
          </a:p>
          <a:p>
            <a:pPr lvl="1"/>
            <a:r>
              <a:rPr lang="en-US"/>
              <a:t>20% de 60 millones de desplazados forzados = 12 millones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El Alcance de la Discapacidad Entre los Refugiados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41247681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264536"/>
            <a:ext cx="8229600" cy="5406851"/>
          </a:xfrm>
        </p:spPr>
        <p:txBody>
          <a:bodyPr>
            <a:noAutofit/>
          </a:bodyPr>
          <a:lstStyle/>
          <a:p>
            <a:r>
              <a:rPr lang="en-US" sz="2400" dirty="0"/>
              <a:t>Las personas con </a:t>
            </a:r>
            <a:r>
              <a:rPr lang="en-US" sz="2400" dirty="0" err="1"/>
              <a:t>discapacidad</a:t>
            </a:r>
            <a:r>
              <a:rPr lang="en-US" sz="2400" dirty="0"/>
              <a:t> </a:t>
            </a:r>
            <a:r>
              <a:rPr lang="en-US" sz="2400" dirty="0" err="1"/>
              <a:t>enfrentan</a:t>
            </a:r>
            <a:r>
              <a:rPr lang="en-US" sz="2400" dirty="0"/>
              <a:t> </a:t>
            </a:r>
            <a:r>
              <a:rPr lang="en-US" sz="2400" dirty="0" err="1"/>
              <a:t>discriminación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endParaRPr lang="en-US" sz="2400" dirty="0"/>
          </a:p>
          <a:p>
            <a:pPr lvl="1"/>
            <a:r>
              <a:rPr lang="en-US" sz="2400" b="1" dirty="0"/>
              <a:t>La </a:t>
            </a:r>
            <a:r>
              <a:rPr lang="en-US" sz="2400" b="1" dirty="0" err="1"/>
              <a:t>toma</a:t>
            </a:r>
            <a:r>
              <a:rPr lang="en-US" sz="2400" b="1" dirty="0"/>
              <a:t> de </a:t>
            </a:r>
            <a:r>
              <a:rPr lang="en-US" sz="2400" b="1" dirty="0" err="1"/>
              <a:t>decisiones</a:t>
            </a:r>
            <a:r>
              <a:rPr lang="en-US" sz="2400" b="1" dirty="0"/>
              <a:t>: </a:t>
            </a:r>
            <a:r>
              <a:rPr lang="en-US" sz="2400" dirty="0"/>
              <a:t>la </a:t>
            </a:r>
            <a:r>
              <a:rPr lang="en-US" sz="2400" dirty="0" err="1"/>
              <a:t>familia</a:t>
            </a:r>
            <a:r>
              <a:rPr lang="en-US" sz="2400" dirty="0"/>
              <a:t>, la </a:t>
            </a:r>
            <a:r>
              <a:rPr lang="en-US" sz="2400" dirty="0" err="1"/>
              <a:t>comunidad</a:t>
            </a:r>
            <a:r>
              <a:rPr lang="en-US" sz="2400" dirty="0"/>
              <a:t>, </a:t>
            </a:r>
            <a:r>
              <a:rPr lang="en-US" sz="2400" dirty="0" err="1"/>
              <a:t>los</a:t>
            </a:r>
            <a:r>
              <a:rPr lang="en-US" sz="2400" dirty="0"/>
              <a:t> </a:t>
            </a:r>
            <a:r>
              <a:rPr lang="en-US" sz="2400" dirty="0" err="1"/>
              <a:t>proveedores</a:t>
            </a:r>
            <a:r>
              <a:rPr lang="en-US" sz="2400" dirty="0"/>
              <a:t> de </a:t>
            </a:r>
            <a:r>
              <a:rPr lang="en-US" sz="2400" dirty="0" err="1"/>
              <a:t>servicios</a:t>
            </a:r>
            <a:r>
              <a:rPr lang="en-US" sz="2400" dirty="0"/>
              <a:t> </a:t>
            </a:r>
            <a:r>
              <a:rPr lang="en-US" sz="2400" dirty="0" err="1"/>
              <a:t>frecuentemente</a:t>
            </a:r>
            <a:r>
              <a:rPr lang="en-US" sz="2400" dirty="0"/>
              <a:t> </a:t>
            </a:r>
            <a:r>
              <a:rPr lang="en-US" sz="2400" dirty="0" err="1"/>
              <a:t>toman</a:t>
            </a:r>
            <a:r>
              <a:rPr lang="en-US" sz="2400" dirty="0"/>
              <a:t> las </a:t>
            </a:r>
            <a:r>
              <a:rPr lang="en-US" sz="2400" dirty="0" err="1"/>
              <a:t>decisiones</a:t>
            </a:r>
            <a:r>
              <a:rPr lang="en-US" sz="2400" dirty="0"/>
              <a:t> </a:t>
            </a:r>
            <a:r>
              <a:rPr lang="en-US" sz="2400" dirty="0" err="1"/>
              <a:t>por</a:t>
            </a:r>
            <a:r>
              <a:rPr lang="en-US" sz="2400" dirty="0"/>
              <a:t> </a:t>
            </a:r>
            <a:r>
              <a:rPr lang="en-US" sz="2400" dirty="0" err="1"/>
              <a:t>ellos</a:t>
            </a:r>
            <a:endParaRPr lang="en-US" sz="2400" b="1" dirty="0"/>
          </a:p>
          <a:p>
            <a:pPr lvl="1"/>
            <a:r>
              <a:rPr lang="en-US" sz="2400" b="1" dirty="0" err="1"/>
              <a:t>Familia</a:t>
            </a:r>
            <a:r>
              <a:rPr lang="en-US" sz="2400" dirty="0"/>
              <a:t>: </a:t>
            </a:r>
            <a:r>
              <a:rPr lang="en-US" sz="2400" dirty="0" err="1"/>
              <a:t>limitaciones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</a:t>
            </a:r>
            <a:r>
              <a:rPr lang="en-US" sz="2400" dirty="0" err="1"/>
              <a:t>sus</a:t>
            </a:r>
            <a:r>
              <a:rPr lang="en-US" sz="2400" dirty="0"/>
              <a:t> derechos a </a:t>
            </a:r>
            <a:r>
              <a:rPr lang="en-US" sz="2400" dirty="0" err="1"/>
              <a:t>tener</a:t>
            </a:r>
            <a:r>
              <a:rPr lang="en-US" sz="2400" dirty="0"/>
              <a:t> </a:t>
            </a:r>
            <a:r>
              <a:rPr lang="en-US" sz="2400" dirty="0" err="1"/>
              <a:t>hijos</a:t>
            </a:r>
            <a:endParaRPr lang="en-US" sz="2400" dirty="0"/>
          </a:p>
          <a:p>
            <a:pPr lvl="1"/>
            <a:r>
              <a:rPr lang="en-US" sz="2400" b="1" dirty="0" err="1"/>
              <a:t>Educación</a:t>
            </a:r>
            <a:r>
              <a:rPr lang="en-US" sz="2400" dirty="0"/>
              <a:t>: </a:t>
            </a:r>
            <a:r>
              <a:rPr lang="en-US" sz="2400" dirty="0" err="1"/>
              <a:t>exclusión</a:t>
            </a:r>
            <a:r>
              <a:rPr lang="en-US" sz="2400" dirty="0"/>
              <a:t> de la </a:t>
            </a:r>
            <a:r>
              <a:rPr lang="en-US" sz="2400" dirty="0" err="1"/>
              <a:t>escuela</a:t>
            </a:r>
            <a:endParaRPr lang="en-US" sz="2400" dirty="0"/>
          </a:p>
          <a:p>
            <a:pPr lvl="1"/>
            <a:r>
              <a:rPr lang="en-US" sz="2400" b="1" dirty="0" err="1"/>
              <a:t>Alojamiento</a:t>
            </a:r>
            <a:r>
              <a:rPr lang="en-US" sz="2400" dirty="0"/>
              <a:t>: </a:t>
            </a:r>
            <a:r>
              <a:rPr lang="en-US" sz="2400" dirty="0" err="1"/>
              <a:t>falta</a:t>
            </a:r>
            <a:r>
              <a:rPr lang="en-US" sz="2400" dirty="0"/>
              <a:t> de </a:t>
            </a:r>
            <a:r>
              <a:rPr lang="en-US" sz="2400" dirty="0" err="1"/>
              <a:t>acomodaciones</a:t>
            </a:r>
            <a:r>
              <a:rPr lang="en-US" sz="2400" dirty="0"/>
              <a:t> </a:t>
            </a:r>
            <a:r>
              <a:rPr lang="en-US" sz="2400" dirty="0" err="1"/>
              <a:t>seguras</a:t>
            </a:r>
            <a:r>
              <a:rPr lang="en-US" sz="2400" dirty="0"/>
              <a:t> y </a:t>
            </a:r>
            <a:r>
              <a:rPr lang="en-US" sz="2400" dirty="0" err="1"/>
              <a:t>accesibles</a:t>
            </a:r>
            <a:endParaRPr lang="en-US" sz="2400" dirty="0"/>
          </a:p>
          <a:p>
            <a:pPr lvl="1"/>
            <a:r>
              <a:rPr lang="en-US" sz="2400" b="1" dirty="0" err="1"/>
              <a:t>Cuidados</a:t>
            </a:r>
            <a:r>
              <a:rPr lang="en-US" sz="2400" b="1" dirty="0"/>
              <a:t> </a:t>
            </a:r>
            <a:r>
              <a:rPr lang="en-US" sz="2400" b="1" dirty="0" err="1"/>
              <a:t>médicos</a:t>
            </a:r>
            <a:r>
              <a:rPr lang="en-US" sz="2400" dirty="0"/>
              <a:t>: </a:t>
            </a:r>
            <a:r>
              <a:rPr lang="en-US" sz="2400" dirty="0" err="1"/>
              <a:t>cuidados</a:t>
            </a:r>
            <a:r>
              <a:rPr lang="en-US" sz="2400" dirty="0"/>
              <a:t> </a:t>
            </a:r>
            <a:r>
              <a:rPr lang="en-US" sz="2400" dirty="0" err="1"/>
              <a:t>limitados</a:t>
            </a:r>
            <a:r>
              <a:rPr lang="en-US" sz="2400" dirty="0"/>
              <a:t>, </a:t>
            </a:r>
            <a:r>
              <a:rPr lang="en-US" sz="2400" dirty="0" err="1"/>
              <a:t>malos</a:t>
            </a:r>
            <a:r>
              <a:rPr lang="en-US" sz="2400" dirty="0"/>
              <a:t> </a:t>
            </a:r>
            <a:r>
              <a:rPr lang="en-US" sz="2400" dirty="0" err="1"/>
              <a:t>tratos</a:t>
            </a:r>
            <a:endParaRPr lang="en-US" sz="2400" dirty="0"/>
          </a:p>
          <a:p>
            <a:pPr lvl="1"/>
            <a:r>
              <a:rPr lang="en-US" sz="2400" b="1" dirty="0" err="1"/>
              <a:t>Empleo</a:t>
            </a:r>
            <a:r>
              <a:rPr lang="en-US" sz="2400" dirty="0"/>
              <a:t>: </a:t>
            </a:r>
            <a:r>
              <a:rPr lang="en-US" sz="2400" dirty="0" err="1"/>
              <a:t>percepciones</a:t>
            </a:r>
            <a:r>
              <a:rPr lang="en-US" sz="2400" dirty="0"/>
              <a:t> </a:t>
            </a:r>
            <a:r>
              <a:rPr lang="en-US" sz="2400" dirty="0" err="1"/>
              <a:t>erróneas</a:t>
            </a:r>
            <a:r>
              <a:rPr lang="en-US" sz="2400" dirty="0"/>
              <a:t> con </a:t>
            </a:r>
            <a:r>
              <a:rPr lang="en-US" sz="2400" dirty="0" err="1"/>
              <a:t>respecto</a:t>
            </a:r>
            <a:r>
              <a:rPr lang="en-US" sz="2400" dirty="0"/>
              <a:t> a </a:t>
            </a:r>
            <a:r>
              <a:rPr lang="en-US" sz="2400" dirty="0" err="1"/>
              <a:t>sus</a:t>
            </a:r>
            <a:r>
              <a:rPr lang="en-US" sz="2400" dirty="0"/>
              <a:t> </a:t>
            </a:r>
            <a:r>
              <a:rPr lang="en-US" sz="2400" dirty="0" err="1"/>
              <a:t>capacidades</a:t>
            </a:r>
            <a:r>
              <a:rPr lang="en-US" sz="2400" dirty="0"/>
              <a:t> y </a:t>
            </a:r>
            <a:r>
              <a:rPr lang="en-US" sz="2400" dirty="0" err="1"/>
              <a:t>habilidades</a:t>
            </a:r>
            <a:endParaRPr lang="en-US" sz="2400" b="1" dirty="0"/>
          </a:p>
          <a:p>
            <a:r>
              <a:rPr lang="en-US" sz="2400" dirty="0"/>
              <a:t>Las </a:t>
            </a:r>
            <a:r>
              <a:rPr lang="en-US" sz="2400" dirty="0" err="1"/>
              <a:t>mujeres</a:t>
            </a:r>
            <a:r>
              <a:rPr lang="en-US" sz="2400" dirty="0"/>
              <a:t> y las </a:t>
            </a:r>
            <a:r>
              <a:rPr lang="en-US" sz="2400" dirty="0" err="1"/>
              <a:t>minorías</a:t>
            </a:r>
            <a:r>
              <a:rPr lang="en-US" sz="2400" dirty="0"/>
              <a:t> que </a:t>
            </a:r>
            <a:r>
              <a:rPr lang="en-US" sz="2400" dirty="0" err="1"/>
              <a:t>tienen</a:t>
            </a:r>
            <a:r>
              <a:rPr lang="en-US" sz="2400" dirty="0"/>
              <a:t> </a:t>
            </a:r>
            <a:r>
              <a:rPr lang="en-US" sz="2400" dirty="0" err="1"/>
              <a:t>discapacidades</a:t>
            </a:r>
            <a:r>
              <a:rPr lang="en-US" sz="2400" dirty="0"/>
              <a:t> </a:t>
            </a:r>
            <a:r>
              <a:rPr lang="en-US" sz="2400" dirty="0" err="1"/>
              <a:t>enfrentan</a:t>
            </a:r>
            <a:r>
              <a:rPr lang="en-US" sz="2400" dirty="0"/>
              <a:t> </a:t>
            </a:r>
            <a:r>
              <a:rPr lang="en-US" sz="2400" dirty="0" err="1"/>
              <a:t>múltiples</a:t>
            </a:r>
            <a:r>
              <a:rPr lang="en-US" sz="2400" dirty="0"/>
              <a:t> </a:t>
            </a:r>
            <a:r>
              <a:rPr lang="en-US" sz="2400" dirty="0" err="1"/>
              <a:t>niveles</a:t>
            </a:r>
            <a:r>
              <a:rPr lang="en-US" sz="2400" dirty="0"/>
              <a:t> de </a:t>
            </a:r>
            <a:r>
              <a:rPr lang="en-US" sz="2400" dirty="0" err="1"/>
              <a:t>discriminación</a:t>
            </a:r>
            <a:endParaRPr lang="en-US" sz="24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Discriminación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40376944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96485"/>
            <a:ext cx="8229600" cy="5406851"/>
          </a:xfrm>
        </p:spPr>
        <p:txBody>
          <a:bodyPr>
            <a:noAutofit/>
          </a:bodyPr>
          <a:lstStyle/>
          <a:p>
            <a:pPr lvl="0"/>
            <a:r>
              <a:rPr lang="en-US" sz="2800" dirty="0" err="1"/>
              <a:t>Artículo</a:t>
            </a:r>
            <a:r>
              <a:rPr lang="en-US" sz="2800" dirty="0"/>
              <a:t> 11: </a:t>
            </a:r>
            <a:r>
              <a:rPr lang="en-US" sz="2800" dirty="0" err="1"/>
              <a:t>Vinculándose</a:t>
            </a:r>
            <a:r>
              <a:rPr lang="en-US" sz="2800" dirty="0"/>
              <a:t> con </a:t>
            </a:r>
            <a:r>
              <a:rPr lang="en-US" sz="2800" dirty="0" err="1"/>
              <a:t>los</a:t>
            </a:r>
            <a:r>
              <a:rPr lang="en-US" sz="2800" dirty="0"/>
              <a:t> </a:t>
            </a:r>
            <a:r>
              <a:rPr lang="en-US" sz="2800" dirty="0" err="1"/>
              <a:t>refugiados</a:t>
            </a:r>
            <a:r>
              <a:rPr lang="en-US" sz="2800" dirty="0"/>
              <a:t>, la CDPD </a:t>
            </a:r>
            <a:r>
              <a:rPr lang="en-US" sz="2800" dirty="0" err="1"/>
              <a:t>establece</a:t>
            </a:r>
            <a:r>
              <a:rPr lang="en-US" sz="2800" dirty="0"/>
              <a:t> que </a:t>
            </a:r>
            <a:r>
              <a:rPr lang="en-US" sz="2800" dirty="0" err="1"/>
              <a:t>los</a:t>
            </a:r>
            <a:r>
              <a:rPr lang="en-US" sz="2800" dirty="0"/>
              <a:t> </a:t>
            </a:r>
            <a:r>
              <a:rPr lang="en-US" sz="2800" dirty="0" err="1"/>
              <a:t>Estados</a:t>
            </a:r>
            <a:r>
              <a:rPr lang="en-US" sz="2800" dirty="0"/>
              <a:t> </a:t>
            </a:r>
            <a:r>
              <a:rPr lang="en-US" sz="2800" dirty="0" err="1"/>
              <a:t>deberán</a:t>
            </a:r>
            <a:r>
              <a:rPr lang="en-US" sz="2800" dirty="0"/>
              <a:t> "</a:t>
            </a:r>
            <a:r>
              <a:rPr lang="en-AU" sz="2800" dirty="0" err="1"/>
              <a:t>garantizar</a:t>
            </a:r>
            <a:r>
              <a:rPr lang="en-AU" sz="2800" dirty="0"/>
              <a:t> la </a:t>
            </a:r>
            <a:r>
              <a:rPr lang="en-AU" sz="2800" dirty="0" err="1"/>
              <a:t>protección</a:t>
            </a:r>
            <a:r>
              <a:rPr lang="en-AU" sz="2800" dirty="0"/>
              <a:t> y la </a:t>
            </a:r>
            <a:r>
              <a:rPr lang="en-AU" sz="2800" dirty="0" err="1"/>
              <a:t>seguridad</a:t>
            </a:r>
            <a:r>
              <a:rPr lang="en-AU" sz="2800" dirty="0"/>
              <a:t> de las personas con </a:t>
            </a:r>
            <a:r>
              <a:rPr lang="en-AU" sz="2800" dirty="0" err="1"/>
              <a:t>discapacidad</a:t>
            </a:r>
            <a:r>
              <a:rPr lang="en-AU" sz="2800" dirty="0"/>
              <a:t> </a:t>
            </a:r>
            <a:r>
              <a:rPr lang="en-AU" sz="2800" dirty="0" err="1"/>
              <a:t>en</a:t>
            </a:r>
            <a:r>
              <a:rPr lang="en-AU" sz="2800" dirty="0"/>
              <a:t> </a:t>
            </a:r>
            <a:r>
              <a:rPr lang="en-AU" sz="2800" dirty="0" err="1"/>
              <a:t>situaciones</a:t>
            </a:r>
            <a:r>
              <a:rPr lang="en-AU" sz="2800" dirty="0"/>
              <a:t> de </a:t>
            </a:r>
            <a:r>
              <a:rPr lang="en-AU" sz="2800" dirty="0" err="1"/>
              <a:t>riesgo</a:t>
            </a:r>
            <a:r>
              <a:rPr lang="en-AU" sz="2800" dirty="0"/>
              <a:t>, </a:t>
            </a:r>
            <a:r>
              <a:rPr lang="en-AU" sz="2800" dirty="0" err="1"/>
              <a:t>incluyendo</a:t>
            </a:r>
            <a:r>
              <a:rPr lang="en-AU" sz="2800" dirty="0"/>
              <a:t> </a:t>
            </a:r>
            <a:r>
              <a:rPr lang="en-AU" sz="2800" dirty="0" err="1"/>
              <a:t>situaciones</a:t>
            </a:r>
            <a:r>
              <a:rPr lang="en-AU" sz="2800" dirty="0"/>
              <a:t> de </a:t>
            </a:r>
            <a:r>
              <a:rPr lang="en-AU" sz="2800" dirty="0" err="1"/>
              <a:t>conflicto</a:t>
            </a:r>
            <a:r>
              <a:rPr lang="en-AU" sz="2800" dirty="0"/>
              <a:t> </a:t>
            </a:r>
            <a:r>
              <a:rPr lang="en-AU" sz="2800" dirty="0" err="1"/>
              <a:t>armado</a:t>
            </a:r>
            <a:r>
              <a:rPr lang="en-AU" sz="2800" dirty="0"/>
              <a:t>, </a:t>
            </a:r>
            <a:r>
              <a:rPr lang="en-AU" sz="2800" dirty="0" err="1"/>
              <a:t>emergencias</a:t>
            </a:r>
            <a:r>
              <a:rPr lang="en-AU" sz="2800" dirty="0"/>
              <a:t> </a:t>
            </a:r>
            <a:r>
              <a:rPr lang="en-AU" sz="2800" dirty="0" err="1"/>
              <a:t>humanitarias</a:t>
            </a:r>
            <a:r>
              <a:rPr lang="en-AU" sz="2800" dirty="0"/>
              <a:t> y </a:t>
            </a:r>
            <a:r>
              <a:rPr lang="en-AU" sz="2800" dirty="0" err="1"/>
              <a:t>los</a:t>
            </a:r>
            <a:r>
              <a:rPr lang="en-AU" sz="2800" dirty="0"/>
              <a:t> </a:t>
            </a:r>
            <a:r>
              <a:rPr lang="en-AU" sz="2800" dirty="0" err="1"/>
              <a:t>acontecimientos</a:t>
            </a:r>
            <a:r>
              <a:rPr lang="en-AU" sz="2800" dirty="0"/>
              <a:t> de </a:t>
            </a:r>
            <a:r>
              <a:rPr lang="en-AU" sz="2800" dirty="0" err="1"/>
              <a:t>desastres</a:t>
            </a:r>
            <a:r>
              <a:rPr lang="en-AU" sz="2800" dirty="0"/>
              <a:t> </a:t>
            </a:r>
            <a:r>
              <a:rPr lang="en-AU" sz="2800" dirty="0" err="1" smtClean="0"/>
              <a:t>naturales</a:t>
            </a:r>
            <a:r>
              <a:rPr lang="en-AU" sz="2800" dirty="0" smtClean="0"/>
              <a:t>."</a:t>
            </a:r>
            <a:r>
              <a:rPr dirty="0" smtClean="0"/>
              <a:t> </a:t>
            </a:r>
            <a:endParaRPr dirty="0"/>
          </a:p>
          <a:p>
            <a:pPr lvl="0"/>
            <a:r>
              <a:rPr lang="en-US" sz="2800" dirty="0" err="1"/>
              <a:t>Artículo</a:t>
            </a:r>
            <a:r>
              <a:rPr lang="en-US" sz="2800" dirty="0"/>
              <a:t> 16: </a:t>
            </a:r>
            <a:r>
              <a:rPr lang="en-US" sz="2800" dirty="0" err="1"/>
              <a:t>Vinculándose</a:t>
            </a:r>
            <a:r>
              <a:rPr lang="en-US" sz="2800" dirty="0"/>
              <a:t> con la VSG, la CDPD </a:t>
            </a:r>
            <a:r>
              <a:rPr lang="en-US" sz="2800" dirty="0" err="1"/>
              <a:t>establece</a:t>
            </a:r>
            <a:r>
              <a:rPr lang="en-US" sz="2800" dirty="0"/>
              <a:t> que </a:t>
            </a:r>
            <a:r>
              <a:rPr lang="en-US" sz="2800" dirty="0" err="1"/>
              <a:t>los</a:t>
            </a:r>
            <a:r>
              <a:rPr lang="en-US" sz="2800" dirty="0"/>
              <a:t> </a:t>
            </a:r>
            <a:r>
              <a:rPr lang="en-US" sz="2800" dirty="0" err="1"/>
              <a:t>Estados</a:t>
            </a:r>
            <a:r>
              <a:rPr lang="en-US" sz="2800" dirty="0"/>
              <a:t> </a:t>
            </a:r>
            <a:r>
              <a:rPr lang="en-US" sz="2800" dirty="0" err="1"/>
              <a:t>deberán</a:t>
            </a:r>
            <a:r>
              <a:rPr lang="en-US" sz="2800" dirty="0"/>
              <a:t> "</a:t>
            </a:r>
            <a:r>
              <a:rPr lang="en-US" sz="2800" dirty="0" err="1"/>
              <a:t>evitar</a:t>
            </a:r>
            <a:r>
              <a:rPr lang="en-US" sz="2800" dirty="0"/>
              <a:t> </a:t>
            </a:r>
            <a:r>
              <a:rPr lang="en-US" sz="2800" dirty="0" err="1"/>
              <a:t>todas</a:t>
            </a:r>
            <a:r>
              <a:rPr lang="en-US" sz="2800" dirty="0"/>
              <a:t> las </a:t>
            </a:r>
            <a:r>
              <a:rPr lang="en-US" sz="2800" dirty="0" err="1"/>
              <a:t>formas</a:t>
            </a:r>
            <a:r>
              <a:rPr lang="en-US" sz="2800" dirty="0"/>
              <a:t> de </a:t>
            </a:r>
            <a:r>
              <a:rPr lang="en-US" sz="2800" dirty="0" err="1"/>
              <a:t>explotación</a:t>
            </a:r>
            <a:r>
              <a:rPr lang="en-US" sz="2800" dirty="0"/>
              <a:t>, </a:t>
            </a:r>
            <a:r>
              <a:rPr lang="en-US" sz="2800" dirty="0" err="1"/>
              <a:t>violencia</a:t>
            </a:r>
            <a:r>
              <a:rPr lang="en-US" sz="2800" dirty="0"/>
              <a:t> y </a:t>
            </a:r>
            <a:r>
              <a:rPr lang="en-US" sz="2800" dirty="0" err="1"/>
              <a:t>abuso</a:t>
            </a:r>
            <a:r>
              <a:rPr lang="en-US" sz="2800" dirty="0"/>
              <a:t>, </a:t>
            </a:r>
            <a:r>
              <a:rPr lang="en-US" sz="2800" dirty="0" err="1"/>
              <a:t>asegurando</a:t>
            </a:r>
            <a:r>
              <a:rPr lang="en-US" sz="2800" dirty="0"/>
              <a:t>... la </a:t>
            </a:r>
            <a:r>
              <a:rPr lang="en-US" sz="2800" dirty="0" err="1"/>
              <a:t>asistencia</a:t>
            </a:r>
            <a:r>
              <a:rPr lang="en-US" sz="2800" dirty="0"/>
              <a:t> para las personas con </a:t>
            </a:r>
            <a:r>
              <a:rPr lang="en-US" sz="2800" dirty="0" err="1"/>
              <a:t>discapacidad</a:t>
            </a:r>
            <a:r>
              <a:rPr lang="en-US" sz="2800" dirty="0"/>
              <a:t> de </a:t>
            </a:r>
            <a:r>
              <a:rPr lang="en-US" sz="2800" dirty="0" err="1"/>
              <a:t>acuerdo</a:t>
            </a:r>
            <a:r>
              <a:rPr lang="en-US" sz="2800" dirty="0"/>
              <a:t> a </a:t>
            </a:r>
            <a:r>
              <a:rPr lang="en-US" sz="2800" dirty="0" err="1"/>
              <a:t>su</a:t>
            </a:r>
            <a:r>
              <a:rPr lang="en-US" sz="2800" dirty="0"/>
              <a:t> </a:t>
            </a:r>
            <a:r>
              <a:rPr lang="en-US" sz="2800" dirty="0" err="1"/>
              <a:t>género</a:t>
            </a:r>
            <a:r>
              <a:rPr lang="en-US" sz="2800" dirty="0"/>
              <a:t> y a </a:t>
            </a:r>
            <a:r>
              <a:rPr lang="en-US" sz="2800" dirty="0" err="1"/>
              <a:t>su</a:t>
            </a:r>
            <a:r>
              <a:rPr lang="en-US" sz="2800" dirty="0"/>
              <a:t> </a:t>
            </a:r>
            <a:r>
              <a:rPr lang="en-US" sz="2800" dirty="0" err="1"/>
              <a:t>edad</a:t>
            </a:r>
            <a:r>
              <a:rPr lang="en-US" sz="2800" dirty="0"/>
              <a:t>, y para </a:t>
            </a:r>
            <a:r>
              <a:rPr lang="en-US" sz="2800" dirty="0" err="1"/>
              <a:t>sus</a:t>
            </a:r>
            <a:r>
              <a:rPr lang="en-US" sz="2800" dirty="0"/>
              <a:t> </a:t>
            </a:r>
            <a:r>
              <a:rPr lang="en-US" sz="2800" dirty="0" err="1"/>
              <a:t>familias</a:t>
            </a:r>
            <a:r>
              <a:rPr lang="en-US" sz="2800" dirty="0"/>
              <a:t> y para la </a:t>
            </a:r>
            <a:r>
              <a:rPr lang="en-US" sz="2800" dirty="0" err="1"/>
              <a:t>gente</a:t>
            </a:r>
            <a:r>
              <a:rPr lang="en-US" sz="2800" dirty="0"/>
              <a:t> que </a:t>
            </a:r>
            <a:r>
              <a:rPr lang="en-US" sz="2800" dirty="0" err="1"/>
              <a:t>los</a:t>
            </a:r>
            <a:r>
              <a:rPr lang="en-US" sz="2800" dirty="0"/>
              <a:t> </a:t>
            </a:r>
            <a:r>
              <a:rPr lang="en-US" sz="2800" dirty="0" err="1" smtClean="0"/>
              <a:t>cuida</a:t>
            </a:r>
            <a:r>
              <a:rPr lang="en-US" sz="2800" dirty="0" smtClean="0"/>
              <a:t>."</a:t>
            </a:r>
            <a:r>
              <a:rPr dirty="0" smtClean="0"/>
              <a:t> </a:t>
            </a:r>
            <a:endParaRPr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Convención sobre los Derechos de las Personas con Discapacidad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2011277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3627</TotalTime>
  <Words>1077</Words>
  <Application>Microsoft Office PowerPoint</Application>
  <PresentationFormat>On-screen Show (4:3)</PresentationFormat>
  <Paragraphs>82</Paragraphs>
  <Slides>15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GothamBook</vt:lpstr>
      <vt:lpstr>Office Theme</vt:lpstr>
      <vt:lpstr>PowerPoint Presentation</vt:lpstr>
      <vt:lpstr>Objetivos</vt:lpstr>
      <vt:lpstr>Discapacidad</vt:lpstr>
      <vt:lpstr>Definición de Discapacidad</vt:lpstr>
      <vt:lpstr>Entendiendo la Discapacidad</vt:lpstr>
      <vt:lpstr>Tipos de Deficiencias</vt:lpstr>
      <vt:lpstr>El Alcance de la Discapacidad Entre los Refugiados</vt:lpstr>
      <vt:lpstr>Discriminación</vt:lpstr>
      <vt:lpstr>Convención sobre los Derechos de las Personas con Discapacidad</vt:lpstr>
      <vt:lpstr>Trabajando con Personas con Discapacidad</vt:lpstr>
      <vt:lpstr>Estudio de Caso: Sharifah</vt:lpstr>
      <vt:lpstr>¿Caritativo, Médico, Social, o en Base a los Derechos? </vt:lpstr>
      <vt:lpstr>¿Qué Desean las Personas con Discapacidad? </vt:lpstr>
      <vt:lpstr>Resumen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Sarah Durham</dc:creator>
  <cp:lastModifiedBy>Bethany Orlikowski</cp:lastModifiedBy>
  <cp:revision>191</cp:revision>
  <dcterms:created xsi:type="dcterms:W3CDTF">2016-10-06T02:42:47Z</dcterms:created>
  <dcterms:modified xsi:type="dcterms:W3CDTF">2017-06-07T21:16:20Z</dcterms:modified>
</cp:coreProperties>
</file>