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38" r:id="rId2"/>
    <p:sldId id="333" r:id="rId3"/>
    <p:sldId id="334" r:id="rId4"/>
    <p:sldId id="331" r:id="rId5"/>
    <p:sldId id="321" r:id="rId6"/>
    <p:sldId id="332" r:id="rId7"/>
    <p:sldId id="325" r:id="rId8"/>
    <p:sldId id="326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5697"/>
    <a:srgbClr val="464646"/>
    <a:srgbClr val="E10267"/>
    <a:srgbClr val="203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8527" autoAdjust="0"/>
  </p:normalViewPr>
  <p:slideViewPr>
    <p:cSldViewPr snapToGrid="0" snapToObjects="1">
      <p:cViewPr varScale="1">
        <p:scale>
          <a:sx n="102" d="100"/>
          <a:sy n="102" d="100"/>
        </p:scale>
        <p:origin x="188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8" d="100"/>
          <a:sy n="98" d="100"/>
        </p:scale>
        <p:origin x="-356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A5288-0FB4-9140-B1E1-EC75F160B15D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F100B-849E-EC43-82FA-5DA0ED8EBF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924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59BEB-9678-CF42-A541-10C099E0E523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18665-41FC-F14F-AE91-55B01599AC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284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76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>
                <a:solidFill>
                  <a:prstClr val="black"/>
                </a:solidFill>
              </a:rPr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988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612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54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28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74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3352800" y="2743200"/>
            <a:ext cx="5486400" cy="9906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en-US" sz="4400" b="1" dirty="0">
              <a:solidFill>
                <a:srgbClr val="2C5697"/>
              </a:solidFill>
            </a:endParaRPr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3352800" y="3886200"/>
            <a:ext cx="5486400" cy="5334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en-US" sz="1800" dirty="0">
              <a:solidFill>
                <a:srgbClr val="E10267"/>
              </a:solidFill>
              <a:latin typeface="GothamBook" pitchFamily="50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95375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>
            <a:lvl1pPr algn="l">
              <a:defRPr/>
            </a:lvl1pPr>
          </a:lstStyle>
          <a:p>
            <a:r>
              <a:rPr lang="en-US"/>
              <a:t>Cliquez pour modifier le style de titre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229600" cy="4525963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/>
            <a:r>
              <a:rPr lang="en-US"/>
              <a:t>Cliquez pour modifier le style de titre</a:t>
            </a:r>
          </a:p>
          <a:p>
            <a:pPr lvl="1"/>
            <a:r>
              <a:rPr lang="en-US"/>
              <a:t>Second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813386" y="6429742"/>
            <a:ext cx="119091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fld id="{4A46A4BB-7A2A-444D-9306-DE68DB00A4AB}" type="slidenum">
              <a:rPr lang="en-US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95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lnSpc>
                <a:spcPct val="80000"/>
              </a:lnSpc>
              <a:defRPr sz="3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813386" y="6429742"/>
            <a:ext cx="119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46A4BB-7A2A-444D-9306-DE68DB00A4AB}" type="slidenum">
              <a:rPr lang="en-US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819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Photo">
    <p:bg>
      <p:bgPr>
        <a:solidFill>
          <a:srgbClr val="203F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7813386" y="6429742"/>
            <a:ext cx="119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46A4BB-7A2A-444D-9306-DE68DB00A4AB}" type="slidenum">
              <a:rPr lang="en-US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923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_Photo">
    <p:bg>
      <p:bgPr>
        <a:solidFill>
          <a:srgbClr val="203F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0745"/>
            <a:ext cx="8229600" cy="5127452"/>
          </a:xfrm>
          <a:solidFill>
            <a:schemeClr val="tx1">
              <a:alpha val="80000"/>
            </a:schemeClr>
          </a:solidFill>
        </p:spPr>
        <p:txBody>
          <a:bodyPr lIns="457200" rIns="457200" anchor="ctr" anchorCtr="0"/>
          <a:lstStyle>
            <a:lvl1pPr>
              <a:defRPr>
                <a:solidFill>
                  <a:srgbClr val="2C5697"/>
                </a:solidFill>
              </a:defRPr>
            </a:lvl1pPr>
            <a:lvl2pPr>
              <a:defRPr>
                <a:solidFill>
                  <a:srgbClr val="2C5697"/>
                </a:solidFill>
              </a:defRPr>
            </a:lvl2pPr>
            <a:lvl3pPr>
              <a:defRPr>
                <a:solidFill>
                  <a:srgbClr val="2C5697"/>
                </a:solidFill>
              </a:defRPr>
            </a:lvl3pPr>
            <a:lvl4pPr>
              <a:defRPr>
                <a:solidFill>
                  <a:srgbClr val="2C5697"/>
                </a:solidFill>
              </a:defRPr>
            </a:lvl4pPr>
            <a:lvl5pPr>
              <a:defRPr>
                <a:solidFill>
                  <a:srgbClr val="2C569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813386" y="6429742"/>
            <a:ext cx="119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46A4BB-7A2A-444D-9306-DE68DB00A4AB}" type="slidenum">
              <a:rPr lang="en-US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816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0059" y="2183279"/>
            <a:ext cx="5545791" cy="2474260"/>
          </a:xfrm>
        </p:spPr>
        <p:txBody>
          <a:bodyPr/>
          <a:lstStyle>
            <a:lvl1pPr>
              <a:defRPr>
                <a:solidFill>
                  <a:srgbClr val="E10267"/>
                </a:solidFill>
              </a:defRPr>
            </a:lvl1pPr>
          </a:lstStyle>
          <a:p>
            <a:r>
              <a:rPr lang="en-US"/>
              <a:t>Cliquez pour modifier le style de titre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95375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r>
              <a:rPr lang="en-US"/>
              <a:t>Cliquez pour modifier le style de titre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3040"/>
            <a:ext cx="8229600" cy="4525963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/>
            <a:r>
              <a:rPr lang="en-US"/>
              <a:t>Cliquez pour modifier le style de titre</a:t>
            </a:r>
          </a:p>
          <a:p>
            <a:pPr lvl="1"/>
            <a:r>
              <a:rPr lang="en-US"/>
              <a:t>Second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22071" y="6540500"/>
            <a:ext cx="184666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4" r:id="rId4"/>
    <p:sldLayoutId id="2147483655" r:id="rId5"/>
    <p:sldLayoutId id="2147483653" r:id="rId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1" i="0" kern="1200">
          <a:solidFill>
            <a:schemeClr val="tx1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•"/>
        <a:defRPr lang="en-US" sz="3000" kern="1200" dirty="0" smtClean="0">
          <a:solidFill>
            <a:srgbClr val="464646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–"/>
        <a:defRPr lang="en-US" sz="2800" kern="1200" dirty="0" smtClean="0">
          <a:solidFill>
            <a:srgbClr val="464646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•"/>
        <a:defRPr lang="en-US" sz="2400" kern="1200" dirty="0" smtClean="0">
          <a:solidFill>
            <a:srgbClr val="464646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–"/>
        <a:defRPr lang="en-US" sz="2000" kern="1200" dirty="0" smtClean="0">
          <a:solidFill>
            <a:srgbClr val="464646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»"/>
        <a:defRPr lang="en-US" sz="2000" kern="1200" dirty="0">
          <a:solidFill>
            <a:srgbClr val="464646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164120" y="1828800"/>
            <a:ext cx="5689600" cy="3200400"/>
          </a:xfrm>
          <a:prstGeom prst="rect">
            <a:avLst/>
          </a:prstGeom>
        </p:spPr>
        <p:txBody>
          <a:bodyPr vert="horz" lIns="91440" tIns="45720" rIns="91440" bIns="45720" anchor="ctr" anchorCtr="0">
            <a:noAutofit/>
          </a:bodyPr>
          <a:lstStyle>
            <a:lvl1pPr marL="342900" indent="-3429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•"/>
              <a:defRPr lang="en-US" sz="30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–"/>
              <a:defRPr lang="en-US" sz="28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•"/>
              <a:defRPr lang="en-US" sz="24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–"/>
              <a:defRPr lang="en-US" sz="20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»"/>
              <a:defRPr lang="en-US" sz="2000" kern="1200" dirty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r>
              <a:rPr lang="en-US" sz="3600" b="1" dirty="0">
                <a:solidFill>
                  <a:srgbClr val="2C5697"/>
                </a:solidFill>
                <a:cs typeface="Arial"/>
              </a:rPr>
              <a:t>TRIPLE PÉRIL : Protection</a:t>
            </a:r>
          </a:p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r>
              <a:rPr lang="en-US" sz="3600" b="1" dirty="0">
                <a:solidFill>
                  <a:srgbClr val="2C5697"/>
                </a:solidFill>
                <a:cs typeface="Arial"/>
              </a:rPr>
              <a:t>pour les </a:t>
            </a:r>
            <a:r>
              <a:rPr lang="en-US" sz="3600" b="1" dirty="0" err="1">
                <a:solidFill>
                  <a:srgbClr val="2C5697"/>
                </a:solidFill>
                <a:cs typeface="Arial"/>
              </a:rPr>
              <a:t>r</a:t>
            </a:r>
            <a:r>
              <a:rPr lang="en-US" sz="3600" b="1" dirty="0" err="1" smtClean="0">
                <a:solidFill>
                  <a:srgbClr val="2C5697"/>
                </a:solidFill>
                <a:cs typeface="Arial"/>
              </a:rPr>
              <a:t>éfugiés</a:t>
            </a:r>
            <a:r>
              <a:rPr lang="en-US" sz="3600" b="1" dirty="0" smtClean="0">
                <a:solidFill>
                  <a:srgbClr val="2C5697"/>
                </a:solidFill>
                <a:cs typeface="Arial"/>
              </a:rPr>
              <a:t> </a:t>
            </a:r>
            <a:r>
              <a:rPr lang="en-US" sz="3600" b="1" dirty="0" err="1">
                <a:solidFill>
                  <a:srgbClr val="2C5697"/>
                </a:solidFill>
                <a:cs typeface="Arial"/>
              </a:rPr>
              <a:t>s</a:t>
            </a:r>
            <a:r>
              <a:rPr lang="en-US" sz="3600" b="1" dirty="0" err="1" smtClean="0">
                <a:solidFill>
                  <a:srgbClr val="2C5697"/>
                </a:solidFill>
                <a:cs typeface="Arial"/>
              </a:rPr>
              <a:t>urvivants</a:t>
            </a:r>
            <a:r>
              <a:rPr lang="en-US" sz="3600" b="1" dirty="0" smtClean="0">
                <a:solidFill>
                  <a:srgbClr val="2C5697"/>
                </a:solidFill>
                <a:cs typeface="Arial"/>
              </a:rPr>
              <a:t> </a:t>
            </a:r>
            <a:r>
              <a:rPr lang="en-US" sz="3600" b="1" dirty="0">
                <a:solidFill>
                  <a:srgbClr val="2C5697"/>
                </a:solidFill>
                <a:cs typeface="Arial"/>
              </a:rPr>
              <a:t>à </a:t>
            </a:r>
            <a:r>
              <a:rPr lang="en-US" sz="3600" b="1" dirty="0" err="1">
                <a:solidFill>
                  <a:srgbClr val="2C5697"/>
                </a:solidFill>
                <a:cs typeface="Arial"/>
              </a:rPr>
              <a:t>r</a:t>
            </a:r>
            <a:r>
              <a:rPr lang="en-US" sz="3600" b="1" dirty="0" err="1" smtClean="0">
                <a:solidFill>
                  <a:srgbClr val="2C5697"/>
                </a:solidFill>
                <a:cs typeface="Arial"/>
              </a:rPr>
              <a:t>isque</a:t>
            </a:r>
            <a:r>
              <a:rPr lang="en-US" sz="3600" b="1" dirty="0" smtClean="0">
                <a:solidFill>
                  <a:srgbClr val="2C5697"/>
                </a:solidFill>
                <a:cs typeface="Arial"/>
              </a:rPr>
              <a:t> </a:t>
            </a:r>
            <a:r>
              <a:rPr lang="en-US" sz="3600" b="1" dirty="0">
                <a:solidFill>
                  <a:srgbClr val="2C5697"/>
                </a:solidFill>
                <a:cs typeface="Arial"/>
              </a:rPr>
              <a:t>de </a:t>
            </a:r>
            <a:r>
              <a:rPr lang="en-US" sz="3600" b="1" dirty="0" smtClean="0">
                <a:solidFill>
                  <a:srgbClr val="2C5697"/>
                </a:solidFill>
                <a:cs typeface="Arial"/>
              </a:rPr>
              <a:t>violence </a:t>
            </a:r>
            <a:r>
              <a:rPr lang="en-US" sz="3600" b="1" dirty="0" err="1">
                <a:solidFill>
                  <a:srgbClr val="2C5697"/>
                </a:solidFill>
                <a:cs typeface="Arial"/>
              </a:rPr>
              <a:t>s</a:t>
            </a:r>
            <a:r>
              <a:rPr lang="en-US" sz="3600" b="1" dirty="0" err="1" smtClean="0">
                <a:solidFill>
                  <a:srgbClr val="2C5697"/>
                </a:solidFill>
                <a:cs typeface="Arial"/>
              </a:rPr>
              <a:t>exuelle</a:t>
            </a:r>
            <a:r>
              <a:rPr lang="en-US" sz="3600" b="1" dirty="0" smtClean="0">
                <a:solidFill>
                  <a:srgbClr val="2C5697"/>
                </a:solidFill>
                <a:cs typeface="Arial"/>
              </a:rPr>
              <a:t> </a:t>
            </a:r>
            <a:r>
              <a:rPr lang="en-US" sz="3600" b="1" dirty="0">
                <a:solidFill>
                  <a:srgbClr val="2C5697"/>
                </a:solidFill>
                <a:cs typeface="Arial"/>
              </a:rPr>
              <a:t>et </a:t>
            </a:r>
            <a:r>
              <a:rPr lang="en-US" sz="3600" b="1" dirty="0" err="1">
                <a:solidFill>
                  <a:srgbClr val="2C5697"/>
                </a:solidFill>
                <a:cs typeface="Arial"/>
              </a:rPr>
              <a:t>s</a:t>
            </a:r>
            <a:r>
              <a:rPr lang="en-US" sz="3600" b="1" dirty="0" err="1" smtClean="0">
                <a:solidFill>
                  <a:srgbClr val="2C5697"/>
                </a:solidFill>
                <a:cs typeface="Arial"/>
              </a:rPr>
              <a:t>existe</a:t>
            </a:r>
            <a:endParaRPr lang="en-US" sz="3600" b="1" dirty="0">
              <a:solidFill>
                <a:srgbClr val="2C5697"/>
              </a:solidFill>
              <a:cs typeface="Arial"/>
            </a:endParaRPr>
          </a:p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endParaRPr lang="en-US" sz="2400" b="1" dirty="0">
              <a:solidFill>
                <a:srgbClr val="E10267"/>
              </a:solidFill>
              <a:cs typeface="Arial"/>
            </a:endParaRPr>
          </a:p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r>
              <a:rPr lang="en-US" sz="2300" dirty="0">
                <a:solidFill>
                  <a:srgbClr val="E10267"/>
                </a:solidFill>
                <a:uFill>
                  <a:solidFill>
                    <a:srgbClr val="2C5697"/>
                  </a:solidFill>
                </a:uFill>
                <a:cs typeface="Arial"/>
              </a:rPr>
              <a:t>VIOLENCE SEXUELLE ET SEXISTE ENVERS LES RÉFUGIÉS HANDICAPÉS</a:t>
            </a:r>
          </a:p>
        </p:txBody>
      </p:sp>
    </p:spTree>
    <p:extLst>
      <p:ext uri="{BB962C8B-B14F-4D97-AF65-F5344CB8AC3E}">
        <p14:creationId xmlns:p14="http://schemas.microsoft.com/office/powerpoint/2010/main" val="1743808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902234" cy="1117600"/>
          </a:xfrm>
        </p:spPr>
        <p:txBody>
          <a:bodyPr/>
          <a:lstStyle/>
          <a:p>
            <a:r>
              <a:rPr lang="en-US"/>
              <a:t>Objectifs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05250" y="1463040"/>
            <a:ext cx="4810124" cy="479488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100" dirty="0"/>
              <a:t>À la fin de </a:t>
            </a:r>
            <a:r>
              <a:rPr lang="en-US" sz="2100" dirty="0" err="1"/>
              <a:t>cette</a:t>
            </a:r>
            <a:r>
              <a:rPr lang="en-US" sz="2100" dirty="0"/>
              <a:t> session, les participants </a:t>
            </a:r>
            <a:r>
              <a:rPr lang="en-US" sz="2100" dirty="0" err="1"/>
              <a:t>comprendront</a:t>
            </a:r>
            <a:endParaRPr lang="en-US" sz="2100" dirty="0"/>
          </a:p>
          <a:p>
            <a:pPr marL="514350" lvl="0" indent="-514350">
              <a:buFont typeface="+mj-lt"/>
              <a:buAutoNum type="arabicPeriod"/>
            </a:pPr>
            <a:r>
              <a:rPr lang="en-US" sz="2100" b="1" dirty="0"/>
              <a:t>Les causes </a:t>
            </a:r>
            <a:r>
              <a:rPr lang="en-US" sz="2100" b="1" dirty="0" err="1"/>
              <a:t>profondes</a:t>
            </a:r>
            <a:r>
              <a:rPr lang="en-US" sz="2100" b="1" dirty="0"/>
              <a:t> </a:t>
            </a:r>
            <a:r>
              <a:rPr lang="en-US" sz="2100" dirty="0"/>
              <a:t>et les </a:t>
            </a:r>
            <a:r>
              <a:rPr lang="en-US" sz="2100" b="1" dirty="0" err="1"/>
              <a:t>facteurs</a:t>
            </a:r>
            <a:r>
              <a:rPr lang="en-US" sz="2100" b="1" dirty="0"/>
              <a:t> </a:t>
            </a:r>
            <a:r>
              <a:rPr lang="en-US" sz="2100" b="1" dirty="0" err="1"/>
              <a:t>contributeurs</a:t>
            </a:r>
            <a:r>
              <a:rPr lang="en-US" sz="2100" b="1" dirty="0"/>
              <a:t> </a:t>
            </a:r>
            <a:r>
              <a:rPr lang="en-US" sz="2100" dirty="0" smtClean="0"/>
              <a:t>qui </a:t>
            </a:r>
            <a:r>
              <a:rPr lang="en-US" sz="2100" dirty="0" err="1"/>
              <a:t>rendent</a:t>
            </a:r>
            <a:r>
              <a:rPr lang="en-US" sz="2100" dirty="0"/>
              <a:t> les </a:t>
            </a:r>
            <a:r>
              <a:rPr lang="en-US" sz="2100" dirty="0" err="1"/>
              <a:t>réfugiés</a:t>
            </a:r>
            <a:r>
              <a:rPr lang="en-US" sz="2100" dirty="0"/>
              <a:t> </a:t>
            </a:r>
            <a:r>
              <a:rPr lang="en-US" sz="2100" dirty="0" err="1"/>
              <a:t>handicapés</a:t>
            </a:r>
            <a:r>
              <a:rPr lang="en-US" sz="2100" dirty="0"/>
              <a:t> </a:t>
            </a:r>
            <a:r>
              <a:rPr lang="en-US" sz="2100" dirty="0" err="1"/>
              <a:t>vulnérables</a:t>
            </a:r>
            <a:r>
              <a:rPr lang="en-US" sz="2100" dirty="0"/>
              <a:t> à la violence </a:t>
            </a:r>
            <a:r>
              <a:rPr lang="en-US" sz="2100" dirty="0" err="1"/>
              <a:t>sexuelle</a:t>
            </a:r>
            <a:r>
              <a:rPr lang="en-US" sz="2100" dirty="0"/>
              <a:t> et </a:t>
            </a:r>
            <a:r>
              <a:rPr lang="en-US" sz="2100" dirty="0" err="1"/>
              <a:t>sexiste</a:t>
            </a:r>
            <a:r>
              <a:rPr lang="en-US" sz="2100" dirty="0"/>
              <a:t> </a:t>
            </a:r>
            <a:r>
              <a:rPr lang="en-US" sz="2100" dirty="0" err="1"/>
              <a:t>dans</a:t>
            </a:r>
            <a:r>
              <a:rPr lang="en-US" sz="2100" dirty="0"/>
              <a:t> </a:t>
            </a:r>
            <a:r>
              <a:rPr lang="en-US" sz="2100" dirty="0" err="1"/>
              <a:t>diverses</a:t>
            </a:r>
            <a:r>
              <a:rPr lang="en-US" sz="2100" dirty="0"/>
              <a:t> phases du </a:t>
            </a:r>
            <a:r>
              <a:rPr lang="en-US" sz="2100" dirty="0" err="1"/>
              <a:t>déplacement</a:t>
            </a:r>
            <a:r>
              <a:rPr lang="en-US" sz="2100" dirty="0"/>
              <a:t> </a:t>
            </a:r>
            <a:r>
              <a:rPr lang="en-US" sz="2100" dirty="0" err="1"/>
              <a:t>forcé</a:t>
            </a:r>
            <a:endParaRPr lang="en-US" sz="2100" dirty="0"/>
          </a:p>
          <a:p>
            <a:pPr marL="514350" lvl="0" indent="-514350">
              <a:buFont typeface="+mj-lt"/>
              <a:buAutoNum type="arabicPeriod"/>
            </a:pPr>
            <a:r>
              <a:rPr lang="en-US" sz="2100" b="1" dirty="0"/>
              <a:t>Les </a:t>
            </a:r>
            <a:r>
              <a:rPr lang="en-US" sz="2100" b="1" dirty="0" err="1"/>
              <a:t>formes</a:t>
            </a:r>
            <a:r>
              <a:rPr lang="en-US" sz="2100" b="1" dirty="0"/>
              <a:t> de violence </a:t>
            </a:r>
            <a:r>
              <a:rPr lang="en-US" sz="2100" b="1" dirty="0" err="1"/>
              <a:t>sexuelle</a:t>
            </a:r>
            <a:r>
              <a:rPr lang="en-US" sz="2100" b="1" dirty="0"/>
              <a:t> et </a:t>
            </a:r>
            <a:r>
              <a:rPr lang="en-US" sz="2100" b="1" dirty="0" err="1"/>
              <a:t>sexiste</a:t>
            </a:r>
            <a:r>
              <a:rPr lang="en-US" sz="2100" b="1" dirty="0"/>
              <a:t> </a:t>
            </a:r>
            <a:r>
              <a:rPr lang="en-US" sz="2100" dirty="0"/>
              <a:t>qui </a:t>
            </a:r>
            <a:r>
              <a:rPr lang="en-US" sz="2100" dirty="0" err="1"/>
              <a:t>touchent</a:t>
            </a:r>
            <a:r>
              <a:rPr lang="en-US" sz="2100" dirty="0"/>
              <a:t> les </a:t>
            </a:r>
            <a:r>
              <a:rPr lang="en-US" sz="2100" dirty="0" err="1"/>
              <a:t>réfugiés</a:t>
            </a:r>
            <a:r>
              <a:rPr lang="en-US" sz="2100" dirty="0"/>
              <a:t> </a:t>
            </a:r>
            <a:r>
              <a:rPr lang="en-US" sz="2100" dirty="0" err="1"/>
              <a:t>handicapés</a:t>
            </a:r>
            <a:endParaRPr lang="en-US" sz="2100" dirty="0"/>
          </a:p>
          <a:p>
            <a:pPr marL="514350" lvl="0" indent="-514350">
              <a:buFont typeface="+mj-lt"/>
              <a:buAutoNum type="arabicPeriod"/>
            </a:pPr>
            <a:r>
              <a:rPr lang="en-US" sz="2100" b="1" dirty="0"/>
              <a:t>Les auteurs de la violence </a:t>
            </a:r>
            <a:r>
              <a:rPr lang="en-US" sz="2100" b="1" dirty="0" err="1"/>
              <a:t>sexuelle</a:t>
            </a:r>
            <a:r>
              <a:rPr lang="en-US" sz="2100" b="1" dirty="0"/>
              <a:t> et </a:t>
            </a:r>
            <a:r>
              <a:rPr lang="en-US" sz="2100" b="1" dirty="0" err="1"/>
              <a:t>sexiste</a:t>
            </a:r>
            <a:r>
              <a:rPr lang="en-US" sz="2100" b="1" dirty="0"/>
              <a:t> </a:t>
            </a:r>
            <a:r>
              <a:rPr lang="en-US" sz="2100" dirty="0" err="1"/>
              <a:t>envers</a:t>
            </a:r>
            <a:r>
              <a:rPr lang="en-US" sz="2100" dirty="0"/>
              <a:t> les </a:t>
            </a:r>
            <a:r>
              <a:rPr lang="en-US" sz="2100" dirty="0" err="1"/>
              <a:t>réfugiés</a:t>
            </a:r>
            <a:r>
              <a:rPr lang="en-US" sz="2100" dirty="0"/>
              <a:t> </a:t>
            </a:r>
            <a:r>
              <a:rPr lang="en-US" sz="2100" dirty="0" err="1"/>
              <a:t>handicapés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4232990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 </a:t>
            </a:r>
            <a:r>
              <a:rPr lang="en-US" dirty="0" err="1"/>
              <a:t>p</a:t>
            </a:r>
            <a:r>
              <a:rPr lang="en-US" dirty="0" err="1" smtClean="0"/>
              <a:t>ouvoir</a:t>
            </a:r>
            <a:r>
              <a:rPr lang="en-US" dirty="0" smtClean="0"/>
              <a:t> </a:t>
            </a:r>
            <a:r>
              <a:rPr lang="en-US" dirty="0"/>
              <a:t>et la </a:t>
            </a:r>
            <a:r>
              <a:rPr lang="en-US" dirty="0" err="1"/>
              <a:t>v</a:t>
            </a:r>
            <a:r>
              <a:rPr lang="en-US" dirty="0" err="1" smtClean="0"/>
              <a:t>ulnérabilité</a:t>
            </a:r>
            <a:r>
              <a:rPr lang="en-US" dirty="0" smtClean="0"/>
              <a:t> </a:t>
            </a:r>
            <a:r>
              <a:rPr lang="en-US" dirty="0" err="1"/>
              <a:t>durant</a:t>
            </a:r>
            <a:r>
              <a:rPr lang="en-US" dirty="0"/>
              <a:t> les </a:t>
            </a:r>
            <a:r>
              <a:rPr lang="en-US" dirty="0" err="1"/>
              <a:t>d</a:t>
            </a:r>
            <a:r>
              <a:rPr lang="en-US" dirty="0" err="1" smtClean="0"/>
              <a:t>éplacements</a:t>
            </a:r>
            <a:r>
              <a:rPr lang="en-US" dirty="0" smtClean="0"/>
              <a:t> </a:t>
            </a:r>
            <a:r>
              <a:rPr lang="en-US" dirty="0" err="1"/>
              <a:t>forcés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0656" y="2023753"/>
            <a:ext cx="4572000" cy="3429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83370" y="2984812"/>
            <a:ext cx="202602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solidFill>
                  <a:srgbClr val="E10267"/>
                </a:solidFill>
              </a:rPr>
              <a:t>Déplacement</a:t>
            </a:r>
            <a:r>
              <a:rPr lang="en-US" sz="2400" b="1" dirty="0">
                <a:solidFill>
                  <a:srgbClr val="E10267"/>
                </a:solidFill>
              </a:rPr>
              <a:t> des populations</a:t>
            </a:r>
          </a:p>
          <a:p>
            <a:pPr algn="ctr"/>
            <a:r>
              <a:rPr lang="en-US" sz="2400" b="1" dirty="0">
                <a:solidFill>
                  <a:srgbClr val="E10267"/>
                </a:solidFill>
              </a:rPr>
              <a:t>p</a:t>
            </a:r>
            <a:r>
              <a:rPr lang="en-US" sz="2400" b="1" dirty="0" smtClean="0">
                <a:solidFill>
                  <a:srgbClr val="E10267"/>
                </a:solidFill>
              </a:rPr>
              <a:t>hases</a:t>
            </a:r>
            <a:endParaRPr lang="en-US" sz="2400" b="1" dirty="0">
              <a:solidFill>
                <a:srgbClr val="E10267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58626" y="2552718"/>
            <a:ext cx="2043952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Clr>
                <a:srgbClr val="E10267"/>
              </a:buClr>
              <a:buFont typeface="Arial" panose="020B0604020202020204" pitchFamily="34" charset="0"/>
              <a:buChar char="•"/>
            </a:pPr>
            <a:r>
              <a:rPr lang="en-US" sz="2600">
                <a:solidFill>
                  <a:schemeClr val="bg1"/>
                </a:solidFill>
              </a:rPr>
              <a:t>Le moins de pouvoir qu'a une personne, le moins de choix ne lui sont disponibles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2552718"/>
            <a:ext cx="2395726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Clr>
                <a:srgbClr val="E10267"/>
              </a:buClr>
              <a:buFont typeface="Arial" panose="020B0604020202020204" pitchFamily="34" charset="0"/>
              <a:buChar char="•"/>
            </a:pPr>
            <a:r>
              <a:rPr lang="en-US" sz="2600" b="1">
                <a:solidFill>
                  <a:schemeClr val="bg1"/>
                </a:solidFill>
              </a:rPr>
              <a:t>Pouvoir</a:t>
            </a:r>
            <a:r>
              <a:rPr lang="en-US" sz="2600">
                <a:solidFill>
                  <a:schemeClr val="bg1"/>
                </a:solidFill>
              </a:rPr>
              <a:t> – capacité, compétence ou aptitude à prendre des décisions et à agir</a:t>
            </a:r>
          </a:p>
        </p:txBody>
      </p:sp>
    </p:spTree>
    <p:extLst>
      <p:ext uri="{BB962C8B-B14F-4D97-AF65-F5344CB8AC3E}">
        <p14:creationId xmlns:p14="http://schemas.microsoft.com/office/powerpoint/2010/main" val="3862475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4294967295"/>
          </p:nvPr>
        </p:nvSpPr>
        <p:spPr>
          <a:xfrm>
            <a:off x="457200" y="1463040"/>
            <a:ext cx="8229600" cy="4810760"/>
          </a:xfrm>
        </p:spPr>
        <p:txBody>
          <a:bodyPr>
            <a:norm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dirty="0"/>
              <a:t>La violence </a:t>
            </a:r>
            <a:r>
              <a:rPr lang="en-US" dirty="0" err="1"/>
              <a:t>sexuelle</a:t>
            </a:r>
            <a:r>
              <a:rPr lang="en-US" dirty="0"/>
              <a:t> et </a:t>
            </a:r>
            <a:r>
              <a:rPr lang="en-US" dirty="0" err="1"/>
              <a:t>sexiste</a:t>
            </a:r>
            <a:r>
              <a:rPr lang="en-US" dirty="0"/>
              <a:t> </a:t>
            </a:r>
            <a:r>
              <a:rPr lang="en-US" dirty="0" err="1"/>
              <a:t>envers</a:t>
            </a:r>
            <a:r>
              <a:rPr lang="en-US" dirty="0"/>
              <a:t> les </a:t>
            </a:r>
            <a:r>
              <a:rPr lang="en-US" dirty="0" err="1"/>
              <a:t>réfugiés</a:t>
            </a:r>
            <a:r>
              <a:rPr lang="en-US" dirty="0"/>
              <a:t> </a:t>
            </a:r>
            <a:r>
              <a:rPr lang="en-US" dirty="0" err="1"/>
              <a:t>handicapés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causée</a:t>
            </a:r>
            <a:r>
              <a:rPr lang="en-US" dirty="0"/>
              <a:t> par le </a:t>
            </a:r>
            <a:r>
              <a:rPr lang="en-US" dirty="0" err="1"/>
              <a:t>déséquilibre</a:t>
            </a:r>
            <a:r>
              <a:rPr lang="en-US" dirty="0"/>
              <a:t> </a:t>
            </a:r>
            <a:r>
              <a:rPr lang="en-US" dirty="0" err="1"/>
              <a:t>fondamental</a:t>
            </a:r>
            <a:r>
              <a:rPr lang="en-US" dirty="0"/>
              <a:t> du </a:t>
            </a:r>
            <a:r>
              <a:rPr lang="en-US" dirty="0" err="1"/>
              <a:t>pouvoir</a:t>
            </a:r>
            <a:r>
              <a:rPr lang="en-US" dirty="0"/>
              <a:t> entre</a:t>
            </a:r>
          </a:p>
          <a:p>
            <a:r>
              <a:rPr lang="en-US" dirty="0" err="1"/>
              <a:t>N</a:t>
            </a:r>
            <a:r>
              <a:rPr lang="en-US" dirty="0" err="1" smtClean="0"/>
              <a:t>ationaux</a:t>
            </a:r>
            <a:r>
              <a:rPr lang="en-US" dirty="0" smtClean="0"/>
              <a:t> </a:t>
            </a:r>
            <a:r>
              <a:rPr lang="en-US" dirty="0"/>
              <a:t>et </a:t>
            </a:r>
            <a:r>
              <a:rPr lang="en-US" dirty="0" err="1"/>
              <a:t>réfugiés</a:t>
            </a:r>
            <a:endParaRPr lang="en-US" dirty="0"/>
          </a:p>
          <a:p>
            <a:r>
              <a:rPr lang="en-US" dirty="0"/>
              <a:t>H</a:t>
            </a:r>
            <a:r>
              <a:rPr lang="en-US" dirty="0" smtClean="0"/>
              <a:t>ommes </a:t>
            </a:r>
            <a:r>
              <a:rPr lang="en-US" dirty="0"/>
              <a:t>et femmes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ersonnes</a:t>
            </a:r>
            <a:r>
              <a:rPr lang="en-US" dirty="0" smtClean="0"/>
              <a:t> </a:t>
            </a:r>
            <a:r>
              <a:rPr lang="en-US" dirty="0" err="1"/>
              <a:t>handicapées</a:t>
            </a:r>
            <a:r>
              <a:rPr lang="en-US" dirty="0"/>
              <a:t> et non </a:t>
            </a:r>
            <a:r>
              <a:rPr lang="en-US" dirty="0" err="1"/>
              <a:t>handicapées</a:t>
            </a:r>
            <a:endParaRPr lang="en-US" dirty="0"/>
          </a:p>
          <a:p>
            <a:endParaRPr lang="en-US" sz="3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Causes </a:t>
            </a:r>
            <a:r>
              <a:rPr lang="en-US" sz="4400" dirty="0" err="1"/>
              <a:t>p</a:t>
            </a:r>
            <a:r>
              <a:rPr lang="en-US" sz="4400" dirty="0" err="1" smtClean="0"/>
              <a:t>rofondes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730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4294967295"/>
          </p:nvPr>
        </p:nvSpPr>
        <p:spPr>
          <a:xfrm>
            <a:off x="457200" y="1463040"/>
            <a:ext cx="8229600" cy="47980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Les </a:t>
            </a:r>
            <a:r>
              <a:rPr lang="en-US" dirty="0" err="1"/>
              <a:t>facteurs</a:t>
            </a:r>
            <a:r>
              <a:rPr lang="en-US" dirty="0"/>
              <a:t> qui </a:t>
            </a:r>
            <a:r>
              <a:rPr lang="en-US" dirty="0" err="1"/>
              <a:t>contribuent</a:t>
            </a:r>
            <a:r>
              <a:rPr lang="en-US" dirty="0"/>
              <a:t> à la violence </a:t>
            </a:r>
            <a:r>
              <a:rPr lang="en-US" dirty="0" err="1"/>
              <a:t>sexuelle</a:t>
            </a:r>
            <a:r>
              <a:rPr lang="en-US" dirty="0"/>
              <a:t> et </a:t>
            </a:r>
            <a:r>
              <a:rPr lang="en-US" dirty="0" err="1"/>
              <a:t>sexiste</a:t>
            </a:r>
            <a:r>
              <a:rPr lang="en-US" dirty="0"/>
              <a:t> </a:t>
            </a:r>
            <a:r>
              <a:rPr lang="en-US" dirty="0" err="1"/>
              <a:t>envers</a:t>
            </a:r>
            <a:r>
              <a:rPr lang="en-US" dirty="0"/>
              <a:t> les </a:t>
            </a:r>
            <a:r>
              <a:rPr lang="en-US" dirty="0" err="1"/>
              <a:t>réfugiés</a:t>
            </a:r>
            <a:r>
              <a:rPr lang="en-US" dirty="0"/>
              <a:t> </a:t>
            </a:r>
            <a:r>
              <a:rPr lang="en-US" dirty="0" err="1"/>
              <a:t>comprennent</a:t>
            </a:r>
            <a:r>
              <a:rPr lang="en-US" dirty="0"/>
              <a:t> </a:t>
            </a:r>
          </a:p>
          <a:p>
            <a:pPr marL="512064" indent="-512064"/>
            <a:r>
              <a:rPr lang="en-US" dirty="0" err="1"/>
              <a:t>Instabilité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le pays </a:t>
            </a:r>
            <a:r>
              <a:rPr lang="en-US" dirty="0" err="1"/>
              <a:t>d'origine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d'asile</a:t>
            </a:r>
            <a:endParaRPr lang="en-US" dirty="0"/>
          </a:p>
          <a:p>
            <a:pPr marL="512064" indent="-512064"/>
            <a:r>
              <a:rPr lang="en-US" sz="3000" dirty="0" err="1"/>
              <a:t>Systèmes</a:t>
            </a:r>
            <a:r>
              <a:rPr lang="en-US" sz="3000" dirty="0"/>
              <a:t> </a:t>
            </a:r>
            <a:r>
              <a:rPr lang="en-US" sz="3000" dirty="0" err="1"/>
              <a:t>juridiques</a:t>
            </a:r>
            <a:r>
              <a:rPr lang="en-US" sz="3000" dirty="0"/>
              <a:t> </a:t>
            </a:r>
            <a:r>
              <a:rPr lang="en-US" sz="3000" dirty="0" err="1"/>
              <a:t>inefficaces</a:t>
            </a:r>
            <a:endParaRPr lang="en-US" sz="3000" dirty="0"/>
          </a:p>
          <a:p>
            <a:pPr marL="512064" indent="-512064"/>
            <a:r>
              <a:rPr lang="en-US" dirty="0" err="1"/>
              <a:t>Manque</a:t>
            </a:r>
            <a:r>
              <a:rPr lang="en-US" dirty="0"/>
              <a:t> </a:t>
            </a:r>
            <a:r>
              <a:rPr lang="en-US" dirty="0" err="1"/>
              <a:t>d'aide</a:t>
            </a:r>
            <a:r>
              <a:rPr lang="en-US" dirty="0"/>
              <a:t> </a:t>
            </a:r>
            <a:r>
              <a:rPr lang="en-US" dirty="0" err="1"/>
              <a:t>humanitaire</a:t>
            </a:r>
            <a:r>
              <a:rPr lang="en-US" dirty="0"/>
              <a:t>, de </a:t>
            </a:r>
            <a:r>
              <a:rPr lang="en-US" dirty="0" err="1"/>
              <a:t>soins</a:t>
            </a:r>
            <a:r>
              <a:rPr lang="en-US" dirty="0"/>
              <a:t> </a:t>
            </a:r>
            <a:r>
              <a:rPr lang="en-US" dirty="0" err="1"/>
              <a:t>médicaux</a:t>
            </a:r>
            <a:endParaRPr lang="en-US" dirty="0"/>
          </a:p>
          <a:p>
            <a:pPr marL="512064" indent="-512064"/>
            <a:r>
              <a:rPr lang="en-US" sz="3000" dirty="0" err="1"/>
              <a:t>Manque</a:t>
            </a:r>
            <a:r>
              <a:rPr lang="en-US" sz="3000" dirty="0"/>
              <a:t> </a:t>
            </a:r>
            <a:r>
              <a:rPr lang="en-US" sz="3000" dirty="0" err="1"/>
              <a:t>d'accès</a:t>
            </a:r>
            <a:r>
              <a:rPr lang="en-US" sz="3000" dirty="0"/>
              <a:t> à </a:t>
            </a:r>
            <a:r>
              <a:rPr lang="en-US" sz="3000" dirty="0" err="1"/>
              <a:t>l'information</a:t>
            </a:r>
            <a:endParaRPr lang="en-US" sz="3000" dirty="0"/>
          </a:p>
          <a:p>
            <a:pPr marL="512064" indent="-512064"/>
            <a:r>
              <a:rPr lang="en-US" dirty="0" err="1"/>
              <a:t>Incapacité</a:t>
            </a:r>
            <a:r>
              <a:rPr lang="en-US" dirty="0"/>
              <a:t> de </a:t>
            </a:r>
            <a:r>
              <a:rPr lang="en-US" dirty="0" err="1"/>
              <a:t>communiquer</a:t>
            </a:r>
            <a:endParaRPr lang="en-US" dirty="0"/>
          </a:p>
          <a:p>
            <a:pPr marL="512064" indent="-512064"/>
            <a:r>
              <a:rPr lang="en-US" sz="3000" dirty="0" err="1"/>
              <a:t>Ressources</a:t>
            </a:r>
            <a:r>
              <a:rPr lang="en-US" sz="3000" dirty="0"/>
              <a:t> </a:t>
            </a:r>
            <a:r>
              <a:rPr lang="en-US" sz="3000" dirty="0" err="1"/>
              <a:t>financières</a:t>
            </a:r>
            <a:r>
              <a:rPr lang="en-US" sz="3000" dirty="0"/>
              <a:t> </a:t>
            </a:r>
            <a:r>
              <a:rPr lang="en-US" sz="3000" dirty="0" err="1"/>
              <a:t>limitées</a:t>
            </a:r>
            <a:endParaRPr lang="en-US" sz="3000" dirty="0"/>
          </a:p>
          <a:p>
            <a:pPr marL="512064" indent="-512064"/>
            <a:r>
              <a:rPr lang="en-US" dirty="0" err="1"/>
              <a:t>Incapacité</a:t>
            </a:r>
            <a:r>
              <a:rPr lang="en-US" dirty="0"/>
              <a:t> de </a:t>
            </a:r>
            <a:r>
              <a:rPr lang="en-US" dirty="0" err="1"/>
              <a:t>gagner</a:t>
            </a:r>
            <a:r>
              <a:rPr lang="en-US" dirty="0"/>
              <a:t> un </a:t>
            </a:r>
            <a:r>
              <a:rPr lang="en-US" dirty="0" err="1"/>
              <a:t>revenu</a:t>
            </a:r>
            <a:r>
              <a:rPr lang="en-US" dirty="0"/>
              <a:t>, </a:t>
            </a:r>
            <a:r>
              <a:rPr lang="en-US" dirty="0" err="1"/>
              <a:t>poursuivre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profession</a:t>
            </a:r>
            <a:endParaRPr lang="en-US" sz="3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Facteurs</a:t>
            </a:r>
            <a:r>
              <a:rPr lang="en-US" dirty="0"/>
              <a:t> </a:t>
            </a:r>
            <a:r>
              <a:rPr lang="en-US" dirty="0" err="1"/>
              <a:t>c</a:t>
            </a:r>
            <a:r>
              <a:rPr lang="en-US" dirty="0" err="1" smtClean="0"/>
              <a:t>ontributeurs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1"/>
            <a:ext cx="8343900" cy="477266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Les </a:t>
            </a:r>
            <a:r>
              <a:rPr lang="en-US" dirty="0" err="1"/>
              <a:t>membres</a:t>
            </a:r>
            <a:r>
              <a:rPr lang="en-US" dirty="0"/>
              <a:t> de la </a:t>
            </a:r>
            <a:r>
              <a:rPr lang="en-US" dirty="0" err="1"/>
              <a:t>famille</a:t>
            </a:r>
            <a:r>
              <a:rPr lang="en-US" dirty="0"/>
              <a:t> </a:t>
            </a:r>
            <a:r>
              <a:rPr lang="en-US" dirty="0" err="1"/>
              <a:t>handicapés</a:t>
            </a:r>
            <a:r>
              <a:rPr lang="en-US" dirty="0"/>
              <a:t> </a:t>
            </a:r>
            <a:r>
              <a:rPr lang="en-US" dirty="0" err="1"/>
              <a:t>peuvent</a:t>
            </a:r>
            <a:r>
              <a:rPr lang="en-US" dirty="0"/>
              <a:t>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/>
              <a:t>laissés</a:t>
            </a:r>
            <a:r>
              <a:rPr lang="en-US" dirty="0"/>
              <a:t> </a:t>
            </a:r>
            <a:r>
              <a:rPr lang="en-US" dirty="0" err="1"/>
              <a:t>seuls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avec des </a:t>
            </a:r>
            <a:r>
              <a:rPr lang="en-US" dirty="0" err="1"/>
              <a:t>membres</a:t>
            </a:r>
            <a:r>
              <a:rPr lang="en-US" dirty="0"/>
              <a:t> de la </a:t>
            </a:r>
            <a:r>
              <a:rPr lang="en-US" dirty="0" err="1"/>
              <a:t>famille</a:t>
            </a:r>
            <a:r>
              <a:rPr lang="en-US" dirty="0"/>
              <a:t> trop </a:t>
            </a:r>
            <a:r>
              <a:rPr lang="en-US" dirty="0" err="1"/>
              <a:t>jeunes</a:t>
            </a:r>
            <a:r>
              <a:rPr lang="en-US" dirty="0"/>
              <a:t> pour les aider, </a:t>
            </a:r>
            <a:r>
              <a:rPr lang="en-US" dirty="0" err="1"/>
              <a:t>ce</a:t>
            </a:r>
            <a:r>
              <a:rPr lang="en-US" dirty="0"/>
              <a:t> qui les expose à des </a:t>
            </a:r>
            <a:r>
              <a:rPr lang="en-US" dirty="0" err="1"/>
              <a:t>risques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Les </a:t>
            </a:r>
            <a:r>
              <a:rPr lang="en-US" dirty="0" err="1"/>
              <a:t>personnes</a:t>
            </a:r>
            <a:r>
              <a:rPr lang="en-US" dirty="0"/>
              <a:t> </a:t>
            </a:r>
            <a:r>
              <a:rPr lang="en-US" dirty="0" err="1"/>
              <a:t>handicapées</a:t>
            </a:r>
            <a:r>
              <a:rPr lang="en-US" dirty="0"/>
              <a:t> </a:t>
            </a:r>
            <a:r>
              <a:rPr lang="en-US" dirty="0" err="1"/>
              <a:t>peuvent</a:t>
            </a:r>
            <a:r>
              <a:rPr lang="en-US" dirty="0"/>
              <a:t>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/>
              <a:t>considérées</a:t>
            </a:r>
            <a:r>
              <a:rPr lang="en-US" dirty="0"/>
              <a:t> </a:t>
            </a:r>
            <a:r>
              <a:rPr lang="en-US" dirty="0" err="1"/>
              <a:t>comme</a:t>
            </a:r>
            <a:r>
              <a:rPr lang="en-US" dirty="0"/>
              <a:t> un </a:t>
            </a:r>
            <a:r>
              <a:rPr lang="en-US" dirty="0" err="1"/>
              <a:t>fardeau</a:t>
            </a:r>
            <a:r>
              <a:rPr lang="en-US" dirty="0"/>
              <a:t> pour les </a:t>
            </a:r>
            <a:r>
              <a:rPr lang="en-US" dirty="0" err="1"/>
              <a:t>familles</a:t>
            </a:r>
            <a:r>
              <a:rPr lang="en-US" dirty="0"/>
              <a:t> </a:t>
            </a:r>
            <a:r>
              <a:rPr lang="en-US" dirty="0" err="1"/>
              <a:t>déplacées</a:t>
            </a:r>
            <a:r>
              <a:rPr lang="en-US" dirty="0"/>
              <a:t> de force</a:t>
            </a:r>
          </a:p>
          <a:p>
            <a:pPr lvl="1">
              <a:lnSpc>
                <a:spcPct val="100000"/>
              </a:lnSpc>
            </a:pPr>
            <a:r>
              <a:rPr lang="en-US" dirty="0" err="1"/>
              <a:t>Cela</a:t>
            </a:r>
            <a:r>
              <a:rPr lang="en-US" dirty="0"/>
              <a:t> </a:t>
            </a:r>
            <a:r>
              <a:rPr lang="en-US" dirty="0" err="1"/>
              <a:t>peut</a:t>
            </a:r>
            <a:r>
              <a:rPr lang="en-US" dirty="0"/>
              <a:t> </a:t>
            </a:r>
            <a:r>
              <a:rPr lang="en-US" dirty="0" err="1"/>
              <a:t>conduire</a:t>
            </a:r>
            <a:r>
              <a:rPr lang="en-US" dirty="0"/>
              <a:t> au </a:t>
            </a:r>
            <a:r>
              <a:rPr lang="en-US" dirty="0" err="1"/>
              <a:t>déni</a:t>
            </a:r>
            <a:r>
              <a:rPr lang="en-US" dirty="0"/>
              <a:t> de </a:t>
            </a:r>
            <a:r>
              <a:rPr lang="en-US" dirty="0" err="1"/>
              <a:t>nourriture</a:t>
            </a:r>
            <a:r>
              <a:rPr lang="en-US" dirty="0"/>
              <a:t>, </a:t>
            </a:r>
            <a:r>
              <a:rPr lang="en-US" dirty="0" err="1"/>
              <a:t>d'autres</a:t>
            </a:r>
            <a:r>
              <a:rPr lang="en-US" dirty="0"/>
              <a:t> </a:t>
            </a:r>
            <a:r>
              <a:rPr lang="en-US" dirty="0" err="1"/>
              <a:t>ressources</a:t>
            </a:r>
            <a:r>
              <a:rPr lang="en-US" dirty="0"/>
              <a:t>, de </a:t>
            </a:r>
            <a:r>
              <a:rPr lang="en-US" dirty="0" err="1"/>
              <a:t>pouvoir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Les </a:t>
            </a:r>
            <a:r>
              <a:rPr lang="en-US" dirty="0" err="1"/>
              <a:t>rôles</a:t>
            </a:r>
            <a:r>
              <a:rPr lang="en-US" dirty="0"/>
              <a:t> </a:t>
            </a:r>
            <a:r>
              <a:rPr lang="en-US" dirty="0" err="1"/>
              <a:t>sexospécifiques</a:t>
            </a:r>
            <a:r>
              <a:rPr lang="en-US" dirty="0"/>
              <a:t> 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affectés</a:t>
            </a:r>
            <a:r>
              <a:rPr lang="en-US" dirty="0"/>
              <a:t> </a:t>
            </a:r>
            <a:r>
              <a:rPr lang="en-US" dirty="0" err="1"/>
              <a:t>lorsqu'un</a:t>
            </a:r>
            <a:r>
              <a:rPr lang="en-US" dirty="0"/>
              <a:t> </a:t>
            </a:r>
            <a:r>
              <a:rPr lang="en-US" dirty="0" err="1"/>
              <a:t>membre</a:t>
            </a:r>
            <a:r>
              <a:rPr lang="en-US" dirty="0"/>
              <a:t> de la </a:t>
            </a:r>
            <a:r>
              <a:rPr lang="en-US" dirty="0" err="1"/>
              <a:t>famille</a:t>
            </a:r>
            <a:r>
              <a:rPr lang="en-US" dirty="0"/>
              <a:t> </a:t>
            </a:r>
            <a:r>
              <a:rPr lang="en-US" dirty="0" err="1"/>
              <a:t>acquiert</a:t>
            </a:r>
            <a:r>
              <a:rPr lang="en-US" dirty="0"/>
              <a:t> un handicap, </a:t>
            </a:r>
            <a:r>
              <a:rPr lang="en-US" dirty="0" err="1"/>
              <a:t>ce</a:t>
            </a:r>
            <a:r>
              <a:rPr lang="en-US" dirty="0"/>
              <a:t> qui conduit </a:t>
            </a:r>
            <a:r>
              <a:rPr lang="en-US" dirty="0" err="1"/>
              <a:t>parfois</a:t>
            </a:r>
            <a:r>
              <a:rPr lang="en-US" dirty="0"/>
              <a:t> à la violence </a:t>
            </a:r>
            <a:r>
              <a:rPr lang="en-US" dirty="0" err="1"/>
              <a:t>sexuelle</a:t>
            </a:r>
            <a:r>
              <a:rPr lang="en-US" dirty="0"/>
              <a:t> et </a:t>
            </a:r>
            <a:r>
              <a:rPr lang="en-US" dirty="0" err="1"/>
              <a:t>sexiste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Par </a:t>
            </a:r>
            <a:r>
              <a:rPr lang="en-US" dirty="0" err="1"/>
              <a:t>exemple</a:t>
            </a:r>
            <a:r>
              <a:rPr lang="en-US" dirty="0"/>
              <a:t>, les femmes ne </a:t>
            </a:r>
            <a:r>
              <a:rPr lang="en-US" dirty="0" err="1"/>
              <a:t>peuvent</a:t>
            </a:r>
            <a:r>
              <a:rPr lang="en-US" dirty="0"/>
              <a:t> plus </a:t>
            </a:r>
            <a:r>
              <a:rPr lang="en-US" dirty="0" err="1"/>
              <a:t>prendre</a:t>
            </a:r>
            <a:r>
              <a:rPr lang="en-US" dirty="0"/>
              <a:t> </a:t>
            </a:r>
            <a:r>
              <a:rPr lang="en-US" dirty="0" err="1"/>
              <a:t>soin</a:t>
            </a:r>
            <a:r>
              <a:rPr lang="en-US" dirty="0"/>
              <a:t> de la </a:t>
            </a:r>
            <a:r>
              <a:rPr lang="en-US" dirty="0" err="1"/>
              <a:t>famille</a:t>
            </a:r>
            <a:r>
              <a:rPr lang="en-US" dirty="0"/>
              <a:t> ; </a:t>
            </a:r>
            <a:r>
              <a:rPr lang="en-US" dirty="0"/>
              <a:t>l</a:t>
            </a:r>
            <a:r>
              <a:rPr lang="en-US" dirty="0" smtClean="0"/>
              <a:t>es </a:t>
            </a:r>
            <a:r>
              <a:rPr lang="en-US" dirty="0"/>
              <a:t>hommes ne </a:t>
            </a:r>
            <a:r>
              <a:rPr lang="en-US" dirty="0" err="1"/>
              <a:t>peuvent</a:t>
            </a:r>
            <a:r>
              <a:rPr lang="en-US" dirty="0"/>
              <a:t> plus </a:t>
            </a:r>
            <a:r>
              <a:rPr lang="en-US" dirty="0" err="1"/>
              <a:t>travailler</a:t>
            </a:r>
            <a:r>
              <a:rPr lang="en-US" dirty="0"/>
              <a:t>, </a:t>
            </a:r>
            <a:r>
              <a:rPr lang="en-US" dirty="0" err="1"/>
              <a:t>sapant</a:t>
            </a:r>
            <a:r>
              <a:rPr lang="en-US" dirty="0"/>
              <a:t> </a:t>
            </a:r>
            <a:r>
              <a:rPr lang="en-US" dirty="0" err="1"/>
              <a:t>ainsi</a:t>
            </a:r>
            <a:r>
              <a:rPr lang="en-US" dirty="0"/>
              <a:t> </a:t>
            </a:r>
            <a:r>
              <a:rPr lang="en-US" dirty="0" err="1"/>
              <a:t>leur</a:t>
            </a:r>
            <a:r>
              <a:rPr lang="en-US" dirty="0"/>
              <a:t> </a:t>
            </a:r>
            <a:r>
              <a:rPr lang="en-US" dirty="0" err="1"/>
              <a:t>rôle</a:t>
            </a:r>
            <a:r>
              <a:rPr lang="en-US" dirty="0"/>
              <a:t> de </a:t>
            </a:r>
            <a:r>
              <a:rPr lang="en-US" dirty="0" err="1"/>
              <a:t>pourvoyeur</a:t>
            </a:r>
            <a:r>
              <a:rPr lang="en-US" dirty="0"/>
              <a:t> financier pour la </a:t>
            </a:r>
            <a:r>
              <a:rPr lang="en-US" dirty="0" err="1"/>
              <a:t>famille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Le </a:t>
            </a:r>
            <a:r>
              <a:rPr lang="en-US" sz="2800" dirty="0" err="1"/>
              <a:t>déplacement</a:t>
            </a:r>
            <a:r>
              <a:rPr lang="en-US" sz="2800" dirty="0"/>
              <a:t> </a:t>
            </a:r>
            <a:r>
              <a:rPr lang="en-US" sz="2800" dirty="0" err="1"/>
              <a:t>forcé</a:t>
            </a:r>
            <a:r>
              <a:rPr lang="en-US" sz="2800" dirty="0"/>
              <a:t> </a:t>
            </a:r>
            <a:r>
              <a:rPr lang="en-US" sz="2800" dirty="0" err="1"/>
              <a:t>intensifie</a:t>
            </a:r>
            <a:r>
              <a:rPr lang="en-US" sz="2800" dirty="0"/>
              <a:t> le </a:t>
            </a:r>
            <a:r>
              <a:rPr lang="en-US" sz="2800" dirty="0" err="1"/>
              <a:t>risque</a:t>
            </a:r>
            <a:r>
              <a:rPr lang="en-US" sz="2800" dirty="0"/>
              <a:t> de violence </a:t>
            </a:r>
            <a:r>
              <a:rPr lang="en-US" sz="2800" dirty="0" err="1"/>
              <a:t>sexuelle</a:t>
            </a:r>
            <a:r>
              <a:rPr lang="en-US" sz="2800" dirty="0"/>
              <a:t> et </a:t>
            </a:r>
            <a:r>
              <a:rPr lang="en-US" sz="2800" dirty="0" err="1"/>
              <a:t>sexiste</a:t>
            </a:r>
            <a:r>
              <a:rPr lang="en-US" sz="2800" dirty="0"/>
              <a:t> </a:t>
            </a:r>
            <a:r>
              <a:rPr lang="en-US" sz="2800" dirty="0" err="1"/>
              <a:t>contre</a:t>
            </a:r>
            <a:r>
              <a:rPr lang="en-US" sz="2800" dirty="0"/>
              <a:t> les </a:t>
            </a:r>
            <a:r>
              <a:rPr lang="en-US" sz="2800" dirty="0" err="1"/>
              <a:t>personnes</a:t>
            </a:r>
            <a:r>
              <a:rPr lang="en-US" sz="2800" dirty="0"/>
              <a:t> </a:t>
            </a:r>
            <a:r>
              <a:rPr lang="en-US" sz="2800" dirty="0" err="1"/>
              <a:t>handicapées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4623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64536"/>
            <a:ext cx="8229600" cy="54068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2C5697"/>
                </a:solidFill>
              </a:rPr>
              <a:t>Activité</a:t>
            </a:r>
            <a:r>
              <a:rPr lang="en-US" b="1" dirty="0">
                <a:solidFill>
                  <a:srgbClr val="2C5697"/>
                </a:solidFill>
              </a:rPr>
              <a:t> de </a:t>
            </a:r>
            <a:r>
              <a:rPr lang="en-US" b="1" dirty="0" err="1">
                <a:solidFill>
                  <a:srgbClr val="2C5697"/>
                </a:solidFill>
              </a:rPr>
              <a:t>g</a:t>
            </a:r>
            <a:r>
              <a:rPr lang="en-US" b="1" dirty="0" err="1" smtClean="0">
                <a:solidFill>
                  <a:srgbClr val="2C5697"/>
                </a:solidFill>
              </a:rPr>
              <a:t>roupe</a:t>
            </a:r>
            <a:endParaRPr lang="en-US" b="1" dirty="0">
              <a:solidFill>
                <a:srgbClr val="2C5697"/>
              </a:solidFill>
            </a:endParaRPr>
          </a:p>
          <a:p>
            <a:pPr marL="0" indent="0">
              <a:buNone/>
            </a:pPr>
            <a:endParaRPr lang="en-US" sz="1500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À </a:t>
            </a:r>
            <a:r>
              <a:rPr lang="en-US" dirty="0" err="1"/>
              <a:t>quelle</a:t>
            </a:r>
            <a:r>
              <a:rPr lang="en-US" dirty="0"/>
              <a:t> phase du cycle de migration </a:t>
            </a:r>
            <a:r>
              <a:rPr lang="en-US" dirty="0" err="1"/>
              <a:t>forcée</a:t>
            </a:r>
            <a:r>
              <a:rPr lang="en-US" dirty="0"/>
              <a:t> la </a:t>
            </a:r>
            <a:r>
              <a:rPr lang="en-US" dirty="0" err="1"/>
              <a:t>personne</a:t>
            </a:r>
            <a:r>
              <a:rPr lang="en-US" dirty="0"/>
              <a:t> a-t-</a:t>
            </a:r>
            <a:r>
              <a:rPr lang="en-US" dirty="0" err="1"/>
              <a:t>elle</a:t>
            </a:r>
            <a:r>
              <a:rPr lang="en-US" dirty="0"/>
              <a:t> fait </a:t>
            </a:r>
            <a:r>
              <a:rPr lang="en-US" dirty="0" err="1"/>
              <a:t>l'expérience</a:t>
            </a:r>
            <a:r>
              <a:rPr lang="en-US" dirty="0"/>
              <a:t> de la violence </a:t>
            </a:r>
            <a:r>
              <a:rPr lang="en-US" dirty="0" err="1"/>
              <a:t>sexuelle</a:t>
            </a:r>
            <a:r>
              <a:rPr lang="en-US" dirty="0"/>
              <a:t> et </a:t>
            </a:r>
            <a:r>
              <a:rPr lang="en-US" dirty="0" err="1"/>
              <a:t>sexiste</a:t>
            </a:r>
            <a:r>
              <a:rPr lang="en-US" dirty="0"/>
              <a:t> ?</a:t>
            </a:r>
            <a:r>
              <a:rPr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Quel</a:t>
            </a:r>
            <a:r>
              <a:rPr lang="en-US" dirty="0"/>
              <a:t> genre de violence </a:t>
            </a:r>
            <a:r>
              <a:rPr lang="en-US" dirty="0" err="1"/>
              <a:t>sexuelle</a:t>
            </a:r>
            <a:r>
              <a:rPr lang="en-US" dirty="0"/>
              <a:t> et </a:t>
            </a:r>
            <a:r>
              <a:rPr lang="en-US" dirty="0" err="1"/>
              <a:t>sexiste</a:t>
            </a:r>
            <a:r>
              <a:rPr lang="en-US" dirty="0"/>
              <a:t> a-t-</a:t>
            </a: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subit</a:t>
            </a:r>
            <a:r>
              <a:rPr lang="en-US" dirty="0"/>
              <a:t> ?</a:t>
            </a:r>
            <a:r>
              <a:rPr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Qui </a:t>
            </a:r>
            <a:r>
              <a:rPr lang="en-US" dirty="0" err="1"/>
              <a:t>étaient</a:t>
            </a:r>
            <a:r>
              <a:rPr lang="en-US" dirty="0"/>
              <a:t> les auteurs de </a:t>
            </a:r>
            <a:r>
              <a:rPr lang="en-US" dirty="0" err="1"/>
              <a:t>l'acte</a:t>
            </a:r>
            <a:r>
              <a:rPr lang="en-US" dirty="0"/>
              <a:t> de violence ?</a:t>
            </a:r>
            <a:r>
              <a:rPr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Quelles</a:t>
            </a:r>
            <a:r>
              <a:rPr lang="en-US" dirty="0"/>
              <a:t> </a:t>
            </a:r>
            <a:r>
              <a:rPr lang="en-US" dirty="0" err="1"/>
              <a:t>ont</a:t>
            </a:r>
            <a:r>
              <a:rPr lang="en-US" dirty="0"/>
              <a:t> </a:t>
            </a:r>
            <a:r>
              <a:rPr lang="en-US" dirty="0" err="1"/>
              <a:t>été</a:t>
            </a:r>
            <a:r>
              <a:rPr lang="en-US" dirty="0"/>
              <a:t> les causes </a:t>
            </a:r>
            <a:r>
              <a:rPr lang="en-US" dirty="0" err="1"/>
              <a:t>profondes</a:t>
            </a:r>
            <a:r>
              <a:rPr lang="en-US" dirty="0"/>
              <a:t> et les </a:t>
            </a:r>
            <a:r>
              <a:rPr lang="en-US" dirty="0" err="1"/>
              <a:t>facteurs</a:t>
            </a:r>
            <a:r>
              <a:rPr lang="en-US" dirty="0"/>
              <a:t> </a:t>
            </a:r>
            <a:r>
              <a:rPr lang="en-US" dirty="0" err="1"/>
              <a:t>contributeurs</a:t>
            </a:r>
            <a:r>
              <a:rPr lang="en-US" dirty="0"/>
              <a:t> qui </a:t>
            </a:r>
            <a:r>
              <a:rPr lang="en-US" dirty="0" err="1"/>
              <a:t>ont</a:t>
            </a:r>
            <a:r>
              <a:rPr lang="en-US" dirty="0"/>
              <a:t> </a:t>
            </a:r>
            <a:r>
              <a:rPr lang="en-US" dirty="0" err="1"/>
              <a:t>permis</a:t>
            </a:r>
            <a:r>
              <a:rPr lang="en-US" dirty="0"/>
              <a:t> les </a:t>
            </a:r>
            <a:r>
              <a:rPr lang="en-US" dirty="0" err="1"/>
              <a:t>actes</a:t>
            </a:r>
            <a:r>
              <a:rPr lang="en-US" dirty="0"/>
              <a:t> de violence </a:t>
            </a:r>
            <a:r>
              <a:rPr lang="en-US" dirty="0" err="1"/>
              <a:t>sexuelle</a:t>
            </a:r>
            <a:r>
              <a:rPr lang="en-US" dirty="0"/>
              <a:t> et </a:t>
            </a:r>
            <a:r>
              <a:rPr lang="en-US" dirty="0" err="1"/>
              <a:t>sexiste</a:t>
            </a:r>
            <a:r>
              <a:rPr lang="en-US" dirty="0"/>
              <a:t> ?</a:t>
            </a:r>
            <a:r>
              <a:rPr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Qui a </a:t>
            </a:r>
            <a:r>
              <a:rPr lang="en-US" dirty="0" err="1"/>
              <a:t>aidé</a:t>
            </a:r>
            <a:r>
              <a:rPr lang="en-US" dirty="0"/>
              <a:t> les </a:t>
            </a:r>
            <a:r>
              <a:rPr lang="en-US" dirty="0" err="1"/>
              <a:t>survivants</a:t>
            </a:r>
            <a:r>
              <a:rPr lang="en-US" dirty="0"/>
              <a:t> ?</a:t>
            </a:r>
            <a:r>
              <a:rPr dirty="0"/>
              <a:t>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/>
              <a:t>Quatre</a:t>
            </a:r>
            <a:r>
              <a:rPr lang="en-US" dirty="0"/>
              <a:t> </a:t>
            </a:r>
            <a:r>
              <a:rPr lang="en-US" dirty="0" err="1"/>
              <a:t>études</a:t>
            </a:r>
            <a:r>
              <a:rPr lang="en-US" dirty="0"/>
              <a:t> de </a:t>
            </a:r>
            <a:r>
              <a:rPr lang="en-US" dirty="0" err="1"/>
              <a:t>cas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037694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1"/>
            <a:ext cx="8331200" cy="4823460"/>
          </a:xfrm>
        </p:spPr>
        <p:txBody>
          <a:bodyPr>
            <a:normAutofit fontScale="85000" lnSpcReduction="20000"/>
          </a:bodyPr>
          <a:lstStyle/>
          <a:p>
            <a:r>
              <a:rPr lang="en-US"/>
              <a:t>La violence sexuelle et sexiste se produit dans toutes les phases du déplacement forcé</a:t>
            </a:r>
          </a:p>
          <a:p>
            <a:r>
              <a:rPr lang="en-US"/>
              <a:t>Les causes profondes de la violence sexuelle et sexiste sont liées aux déséquilibres de pouvoir liés au sexe de la personne, sa nationalité et au handicap</a:t>
            </a:r>
          </a:p>
          <a:p>
            <a:r>
              <a:rPr lang="en-US"/>
              <a:t>Les facteurs contributeurs sont l'instabilité politique, la rupture des systèmes juridiques, les obstacles linguistiques à l'information, l'emploi ou le manque de celui-ci</a:t>
            </a:r>
          </a:p>
          <a:p>
            <a:r>
              <a:rPr lang="en-US"/>
              <a:t>Les auteurs de ces violences comprennent les soignants, la famille, les autres réfugiés, les communautés locales et les agents publics et privés</a:t>
            </a:r>
          </a:p>
          <a:p>
            <a:r>
              <a:rPr lang="en-US"/>
              <a:t>La vulnérabilité des réfugiés handicapés face à la violence sexuelle et sexiste est renforcée par l'exclusion sociale, les obstacles aux services et la rupture des réseaux de soutien familiaux et communautaires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Résumé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124768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17184" y="2185659"/>
            <a:ext cx="5545791" cy="2474260"/>
          </a:xfrm>
        </p:spPr>
        <p:txBody>
          <a:bodyPr>
            <a:normAutofit/>
          </a:bodyPr>
          <a:lstStyle/>
          <a:p>
            <a:pPr algn="r"/>
            <a:endParaRPr lang="en-US" sz="7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3753</TotalTime>
  <Words>540</Words>
  <Application>Microsoft Office PowerPoint</Application>
  <PresentationFormat>On-screen Show (4:3)</PresentationFormat>
  <Paragraphs>54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GothamBook</vt:lpstr>
      <vt:lpstr>Office Theme</vt:lpstr>
      <vt:lpstr>PowerPoint Presentation</vt:lpstr>
      <vt:lpstr>Objectifs</vt:lpstr>
      <vt:lpstr>Le pouvoir et la vulnérabilité durant les déplacements forcés</vt:lpstr>
      <vt:lpstr>Causes profondes</vt:lpstr>
      <vt:lpstr>Facteurs contributeurs</vt:lpstr>
      <vt:lpstr>Le déplacement forcé intensifie le risque de violence sexuelle et sexiste contre les personnes handicapées</vt:lpstr>
      <vt:lpstr>Quatre études de cas</vt:lpstr>
      <vt:lpstr>Résumé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Sarah Durham</dc:creator>
  <cp:lastModifiedBy>Bethany Orlikowski</cp:lastModifiedBy>
  <cp:revision>187</cp:revision>
  <dcterms:created xsi:type="dcterms:W3CDTF">2016-08-15T10:05:48Z</dcterms:created>
  <dcterms:modified xsi:type="dcterms:W3CDTF">2017-04-10T17:57:35Z</dcterms:modified>
</cp:coreProperties>
</file>