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8" r:id="rId2"/>
    <p:sldId id="333" r:id="rId3"/>
    <p:sldId id="327" r:id="rId4"/>
    <p:sldId id="340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11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iftach" initials="Y" lastIdx="1" clrIdx="0">
    <p:extLst>
      <p:ext uri="{19B8F6BF-5375-455C-9EA6-DF929625EA0E}">
        <p15:presenceInfo xmlns:p15="http://schemas.microsoft.com/office/powerpoint/2012/main" userId="Yifta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697"/>
    <a:srgbClr val="464646"/>
    <a:srgbClr val="E10267"/>
    <a:srgbClr val="203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89" autoAdjust="0"/>
    <p:restoredTop sz="88602" autoAdjust="0"/>
  </p:normalViewPr>
  <p:slideViewPr>
    <p:cSldViewPr snapToGrid="0" snapToObjects="1">
      <p:cViewPr varScale="1">
        <p:scale>
          <a:sx n="44" d="100"/>
          <a:sy n="44" d="100"/>
        </p:scale>
        <p:origin x="94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8" d="100"/>
          <a:sy n="98" d="100"/>
        </p:scale>
        <p:origin x="-356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FA6657-CD70-4AE8-8E55-39DBA2A35CE2}" type="doc">
      <dgm:prSet loTypeId="urn:microsoft.com/office/officeart/2005/8/layout/default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GB"/>
        </a:p>
      </dgm:t>
    </dgm:pt>
    <dgm:pt modelId="{70CF9961-1C88-404C-8CD1-2AA584D9F5A0}">
      <dgm:prSet phldrT="[Text]"/>
      <dgm:spPr/>
      <dgm:t>
        <a:bodyPr/>
        <a:lstStyle/>
        <a:p>
          <a:r>
            <a:rPr lang="en-US" dirty="0"/>
            <a:t>Attitudinal</a:t>
          </a:r>
        </a:p>
      </dgm:t>
    </dgm:pt>
    <dgm:pt modelId="{CF7E8C4E-A599-4A67-B189-8BFAAF394952}" type="parTrans" cxnId="{B1C51E9E-96C9-4D7E-9787-896292A6375D}">
      <dgm:prSet/>
      <dgm:spPr/>
      <dgm:t>
        <a:bodyPr/>
        <a:lstStyle/>
        <a:p>
          <a:endParaRPr lang="en-GB"/>
        </a:p>
      </dgm:t>
    </dgm:pt>
    <dgm:pt modelId="{6D21BA20-0474-4FFE-9D02-66EFD1D4EACA}" type="sibTrans" cxnId="{B1C51E9E-96C9-4D7E-9787-896292A6375D}">
      <dgm:prSet/>
      <dgm:spPr/>
      <dgm:t>
        <a:bodyPr/>
        <a:lstStyle/>
        <a:p>
          <a:endParaRPr lang="en-GB"/>
        </a:p>
      </dgm:t>
    </dgm:pt>
    <dgm:pt modelId="{07170055-0CE2-4D04-AC61-6CEAEEB2FFE3}">
      <dgm:prSet phldrT="[Text]"/>
      <dgm:spPr/>
      <dgm:t>
        <a:bodyPr/>
        <a:lstStyle/>
        <a:p>
          <a:r>
            <a:rPr lang="en-US" dirty="0"/>
            <a:t>Physical</a:t>
          </a:r>
        </a:p>
      </dgm:t>
    </dgm:pt>
    <dgm:pt modelId="{779CE7DF-CAAD-4B77-A1AF-8EB686613B2B}" type="parTrans" cxnId="{17CE2F06-B21D-49ED-B8EC-7D2DEA206F74}">
      <dgm:prSet/>
      <dgm:spPr/>
      <dgm:t>
        <a:bodyPr/>
        <a:lstStyle/>
        <a:p>
          <a:endParaRPr lang="en-GB"/>
        </a:p>
      </dgm:t>
    </dgm:pt>
    <dgm:pt modelId="{083720BC-A20A-497A-91BD-59F6ECB19BC7}" type="sibTrans" cxnId="{17CE2F06-B21D-49ED-B8EC-7D2DEA206F74}">
      <dgm:prSet/>
      <dgm:spPr/>
      <dgm:t>
        <a:bodyPr/>
        <a:lstStyle/>
        <a:p>
          <a:endParaRPr lang="en-GB"/>
        </a:p>
      </dgm:t>
    </dgm:pt>
    <dgm:pt modelId="{4818ADEE-C1DE-4C13-97BF-35F91FEF23B0}">
      <dgm:prSet phldrT="[Text]"/>
      <dgm:spPr/>
      <dgm:t>
        <a:bodyPr/>
        <a:lstStyle/>
        <a:p>
          <a:r>
            <a:rPr lang="en-US" dirty="0"/>
            <a:t>Communication</a:t>
          </a:r>
          <a:endParaRPr lang="en-GB" dirty="0"/>
        </a:p>
      </dgm:t>
    </dgm:pt>
    <dgm:pt modelId="{F73D980F-C25F-4C7E-8DDD-FED9B6B111E2}" type="parTrans" cxnId="{E249A16E-E18E-45EB-827B-01DFBD5887CE}">
      <dgm:prSet/>
      <dgm:spPr/>
      <dgm:t>
        <a:bodyPr/>
        <a:lstStyle/>
        <a:p>
          <a:endParaRPr lang="en-GB"/>
        </a:p>
      </dgm:t>
    </dgm:pt>
    <dgm:pt modelId="{0B1F3C7A-4A95-4051-BD63-A275F524E94F}" type="sibTrans" cxnId="{E249A16E-E18E-45EB-827B-01DFBD5887CE}">
      <dgm:prSet/>
      <dgm:spPr/>
      <dgm:t>
        <a:bodyPr/>
        <a:lstStyle/>
        <a:p>
          <a:endParaRPr lang="en-GB"/>
        </a:p>
      </dgm:t>
    </dgm:pt>
    <dgm:pt modelId="{155F78A7-84A7-47D9-BC64-56AAD3C91948}">
      <dgm:prSet phldrT="[Text]"/>
      <dgm:spPr/>
      <dgm:t>
        <a:bodyPr/>
        <a:lstStyle/>
        <a:p>
          <a:r>
            <a:rPr lang="en-US" dirty="0"/>
            <a:t>Structural</a:t>
          </a:r>
        </a:p>
      </dgm:t>
    </dgm:pt>
    <dgm:pt modelId="{83722BD0-98D3-4448-A2A5-2EDE08B1DA1B}" type="parTrans" cxnId="{5D883334-F499-4587-A37C-A0CCD557460B}">
      <dgm:prSet/>
      <dgm:spPr/>
      <dgm:t>
        <a:bodyPr/>
        <a:lstStyle/>
        <a:p>
          <a:endParaRPr lang="en-GB"/>
        </a:p>
      </dgm:t>
    </dgm:pt>
    <dgm:pt modelId="{B43058C8-E4D1-46FD-AA84-DC9D0A4E0FC5}" type="sibTrans" cxnId="{5D883334-F499-4587-A37C-A0CCD557460B}">
      <dgm:prSet/>
      <dgm:spPr/>
      <dgm:t>
        <a:bodyPr/>
        <a:lstStyle/>
        <a:p>
          <a:endParaRPr lang="en-GB"/>
        </a:p>
      </dgm:t>
    </dgm:pt>
    <dgm:pt modelId="{32D78BE1-95E3-4C8C-ADA7-D638EE3A1D5D}" type="pres">
      <dgm:prSet presAssocID="{B8FA6657-CD70-4AE8-8E55-39DBA2A35CE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6BB950-FB6C-4455-9DC0-103D13238751}" type="pres">
      <dgm:prSet presAssocID="{70CF9961-1C88-404C-8CD1-2AA584D9F5A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95F6C1-CAB5-44B6-A694-760E025FADBB}" type="pres">
      <dgm:prSet presAssocID="{6D21BA20-0474-4FFE-9D02-66EFD1D4EACA}" presName="sibTrans" presStyleCnt="0"/>
      <dgm:spPr/>
    </dgm:pt>
    <dgm:pt modelId="{24FA2D1C-270D-4342-85CE-2BD7F3AFE19E}" type="pres">
      <dgm:prSet presAssocID="{07170055-0CE2-4D04-AC61-6CEAEEB2FFE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910D64-E6D6-4ED3-96AF-C3612CC4BEB7}" type="pres">
      <dgm:prSet presAssocID="{083720BC-A20A-497A-91BD-59F6ECB19BC7}" presName="sibTrans" presStyleCnt="0"/>
      <dgm:spPr/>
    </dgm:pt>
    <dgm:pt modelId="{8EE969F7-76F6-4342-9834-D1812019099A}" type="pres">
      <dgm:prSet presAssocID="{4818ADEE-C1DE-4C13-97BF-35F91FEF23B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E20BCA-9E2D-42E8-8A38-5A2852D5C540}" type="pres">
      <dgm:prSet presAssocID="{0B1F3C7A-4A95-4051-BD63-A275F524E94F}" presName="sibTrans" presStyleCnt="0"/>
      <dgm:spPr/>
    </dgm:pt>
    <dgm:pt modelId="{0E7790ED-7B03-4D6D-A63D-BBD0DF6A9323}" type="pres">
      <dgm:prSet presAssocID="{155F78A7-84A7-47D9-BC64-56AAD3C9194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C456ED-7EE2-4F95-9EFB-E02FD0D7A074}" type="presOf" srcId="{70CF9961-1C88-404C-8CD1-2AA584D9F5A0}" destId="{B36BB950-FB6C-4455-9DC0-103D13238751}" srcOrd="0" destOrd="0" presId="urn:microsoft.com/office/officeart/2005/8/layout/default#1"/>
    <dgm:cxn modelId="{B1C51E9E-96C9-4D7E-9787-896292A6375D}" srcId="{B8FA6657-CD70-4AE8-8E55-39DBA2A35CE2}" destId="{70CF9961-1C88-404C-8CD1-2AA584D9F5A0}" srcOrd="0" destOrd="0" parTransId="{CF7E8C4E-A599-4A67-B189-8BFAAF394952}" sibTransId="{6D21BA20-0474-4FFE-9D02-66EFD1D4EACA}"/>
    <dgm:cxn modelId="{5D883334-F499-4587-A37C-A0CCD557460B}" srcId="{B8FA6657-CD70-4AE8-8E55-39DBA2A35CE2}" destId="{155F78A7-84A7-47D9-BC64-56AAD3C91948}" srcOrd="3" destOrd="0" parTransId="{83722BD0-98D3-4448-A2A5-2EDE08B1DA1B}" sibTransId="{B43058C8-E4D1-46FD-AA84-DC9D0A4E0FC5}"/>
    <dgm:cxn modelId="{2848811E-DEC2-4E08-BB4C-2C059C0C6A84}" type="presOf" srcId="{4818ADEE-C1DE-4C13-97BF-35F91FEF23B0}" destId="{8EE969F7-76F6-4342-9834-D1812019099A}" srcOrd="0" destOrd="0" presId="urn:microsoft.com/office/officeart/2005/8/layout/default#1"/>
    <dgm:cxn modelId="{7EBDAA39-EE91-49AD-AFC2-8F1A52689EC3}" type="presOf" srcId="{155F78A7-84A7-47D9-BC64-56AAD3C91948}" destId="{0E7790ED-7B03-4D6D-A63D-BBD0DF6A9323}" srcOrd="0" destOrd="0" presId="urn:microsoft.com/office/officeart/2005/8/layout/default#1"/>
    <dgm:cxn modelId="{17CE2F06-B21D-49ED-B8EC-7D2DEA206F74}" srcId="{B8FA6657-CD70-4AE8-8E55-39DBA2A35CE2}" destId="{07170055-0CE2-4D04-AC61-6CEAEEB2FFE3}" srcOrd="1" destOrd="0" parTransId="{779CE7DF-CAAD-4B77-A1AF-8EB686613B2B}" sibTransId="{083720BC-A20A-497A-91BD-59F6ECB19BC7}"/>
    <dgm:cxn modelId="{6D8346A0-A0DE-49D6-AC00-F89680E96C34}" type="presOf" srcId="{B8FA6657-CD70-4AE8-8E55-39DBA2A35CE2}" destId="{32D78BE1-95E3-4C8C-ADA7-D638EE3A1D5D}" srcOrd="0" destOrd="0" presId="urn:microsoft.com/office/officeart/2005/8/layout/default#1"/>
    <dgm:cxn modelId="{323D5AB6-F50C-439A-9685-492FE3498EBD}" type="presOf" srcId="{07170055-0CE2-4D04-AC61-6CEAEEB2FFE3}" destId="{24FA2D1C-270D-4342-85CE-2BD7F3AFE19E}" srcOrd="0" destOrd="0" presId="urn:microsoft.com/office/officeart/2005/8/layout/default#1"/>
    <dgm:cxn modelId="{E249A16E-E18E-45EB-827B-01DFBD5887CE}" srcId="{B8FA6657-CD70-4AE8-8E55-39DBA2A35CE2}" destId="{4818ADEE-C1DE-4C13-97BF-35F91FEF23B0}" srcOrd="2" destOrd="0" parTransId="{F73D980F-C25F-4C7E-8DDD-FED9B6B111E2}" sibTransId="{0B1F3C7A-4A95-4051-BD63-A275F524E94F}"/>
    <dgm:cxn modelId="{FC928A13-0A96-4A06-BEE3-BCA6E5AB7F5C}" type="presParOf" srcId="{32D78BE1-95E3-4C8C-ADA7-D638EE3A1D5D}" destId="{B36BB950-FB6C-4455-9DC0-103D13238751}" srcOrd="0" destOrd="0" presId="urn:microsoft.com/office/officeart/2005/8/layout/default#1"/>
    <dgm:cxn modelId="{73600E88-7E32-45F6-99FB-5E7DB197F715}" type="presParOf" srcId="{32D78BE1-95E3-4C8C-ADA7-D638EE3A1D5D}" destId="{1B95F6C1-CAB5-44B6-A694-760E025FADBB}" srcOrd="1" destOrd="0" presId="urn:microsoft.com/office/officeart/2005/8/layout/default#1"/>
    <dgm:cxn modelId="{FCD4A8A8-C856-4831-9A88-8B52B41E7CAA}" type="presParOf" srcId="{32D78BE1-95E3-4C8C-ADA7-D638EE3A1D5D}" destId="{24FA2D1C-270D-4342-85CE-2BD7F3AFE19E}" srcOrd="2" destOrd="0" presId="urn:microsoft.com/office/officeart/2005/8/layout/default#1"/>
    <dgm:cxn modelId="{8E60AC6A-FAF9-49CA-8D23-D6835D01630B}" type="presParOf" srcId="{32D78BE1-95E3-4C8C-ADA7-D638EE3A1D5D}" destId="{75910D64-E6D6-4ED3-96AF-C3612CC4BEB7}" srcOrd="3" destOrd="0" presId="urn:microsoft.com/office/officeart/2005/8/layout/default#1"/>
    <dgm:cxn modelId="{B34EB722-6D51-45CC-8C06-904136E634F6}" type="presParOf" srcId="{32D78BE1-95E3-4C8C-ADA7-D638EE3A1D5D}" destId="{8EE969F7-76F6-4342-9834-D1812019099A}" srcOrd="4" destOrd="0" presId="urn:microsoft.com/office/officeart/2005/8/layout/default#1"/>
    <dgm:cxn modelId="{BD372D9D-D4D1-4266-A99A-2464D6E0AEA1}" type="presParOf" srcId="{32D78BE1-95E3-4C8C-ADA7-D638EE3A1D5D}" destId="{F3E20BCA-9E2D-42E8-8A38-5A2852D5C540}" srcOrd="5" destOrd="0" presId="urn:microsoft.com/office/officeart/2005/8/layout/default#1"/>
    <dgm:cxn modelId="{CCFC6F03-6CAB-4568-8956-F94523F40F03}" type="presParOf" srcId="{32D78BE1-95E3-4C8C-ADA7-D638EE3A1D5D}" destId="{0E7790ED-7B03-4D6D-A63D-BBD0DF6A9323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A5288-0FB4-9140-B1E1-EC75F160B15D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F100B-849E-EC43-82FA-5DA0ED8EB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924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59BEB-9678-CF42-A541-10C099E0E523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18665-41FC-F14F-AE91-55B01599AC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284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/>
          </a:p>
          <a:p>
            <a:r>
              <a:rPr lang="en-US" dirty="0"/>
              <a:t>-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16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31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352800" y="2743200"/>
            <a:ext cx="5486400" cy="9906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sz="4400" b="1" dirty="0">
              <a:solidFill>
                <a:srgbClr val="2C5697"/>
              </a:solidFill>
            </a:endParaRP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352800" y="3886200"/>
            <a:ext cx="5486400" cy="5334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sz="1800" dirty="0">
              <a:solidFill>
                <a:srgbClr val="E10267"/>
              </a:solidFill>
              <a:latin typeface="GothamBook" pitchFamily="50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80000"/>
              </a:lnSpc>
              <a:defRPr sz="3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81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Photo">
    <p:bg>
      <p:bgPr>
        <a:solidFill>
          <a:srgbClr val="203F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923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_Photo">
    <p:bg>
      <p:bgPr>
        <a:solidFill>
          <a:srgbClr val="203F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45"/>
            <a:ext cx="8229600" cy="5127452"/>
          </a:xfrm>
          <a:solidFill>
            <a:schemeClr val="tx1">
              <a:alpha val="80000"/>
            </a:schemeClr>
          </a:solidFill>
        </p:spPr>
        <p:txBody>
          <a:bodyPr lIns="457200" rIns="457200" anchor="ctr" anchorCtr="0"/>
          <a:lstStyle>
            <a:lvl1pPr>
              <a:defRPr>
                <a:solidFill>
                  <a:srgbClr val="2C5697"/>
                </a:solidFill>
              </a:defRPr>
            </a:lvl1pPr>
            <a:lvl2pPr>
              <a:defRPr>
                <a:solidFill>
                  <a:srgbClr val="2C5697"/>
                </a:solidFill>
              </a:defRPr>
            </a:lvl2pPr>
            <a:lvl3pPr>
              <a:defRPr>
                <a:solidFill>
                  <a:srgbClr val="2C5697"/>
                </a:solidFill>
              </a:defRPr>
            </a:lvl3pPr>
            <a:lvl4pPr>
              <a:defRPr>
                <a:solidFill>
                  <a:srgbClr val="2C5697"/>
                </a:solidFill>
              </a:defRPr>
            </a:lvl4pPr>
            <a:lvl5pPr>
              <a:defRPr>
                <a:solidFill>
                  <a:srgbClr val="2C569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81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0059" y="2183279"/>
            <a:ext cx="5545791" cy="2474260"/>
          </a:xfrm>
        </p:spPr>
        <p:txBody>
          <a:bodyPr/>
          <a:lstStyle>
            <a:lvl1pPr>
              <a:defRPr>
                <a:solidFill>
                  <a:srgbClr val="E1026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22071" y="6540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4" r:id="rId4"/>
    <p:sldLayoutId id="2147483655" r:id="rId5"/>
    <p:sldLayoutId id="2147483653" r:id="rId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•"/>
        <a:defRPr lang="en-US" sz="3000" kern="1200" dirty="0" smtClean="0">
          <a:solidFill>
            <a:srgbClr val="464646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–"/>
        <a:defRPr lang="en-US" sz="2800" kern="1200" dirty="0" smtClean="0">
          <a:solidFill>
            <a:srgbClr val="464646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•"/>
        <a:defRPr lang="en-US" sz="2400" kern="1200" dirty="0" smtClean="0">
          <a:solidFill>
            <a:srgbClr val="464646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–"/>
        <a:defRPr lang="en-US" sz="2000" kern="1200" dirty="0" smtClean="0">
          <a:solidFill>
            <a:srgbClr val="464646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»"/>
        <a:defRPr lang="en-US" sz="2000" kern="1200" dirty="0">
          <a:solidFill>
            <a:srgbClr val="46464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m.org/article/downloads/53994/Twin-Track_Paper_final_version_October2008.pdf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164120" y="1828800"/>
            <a:ext cx="5689600" cy="3200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•"/>
              <a:defRPr lang="en-US" sz="30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–"/>
              <a:defRPr lang="en-US" sz="28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•"/>
              <a:defRPr lang="en-US" sz="24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–"/>
              <a:defRPr lang="en-US" sz="20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»"/>
              <a:defRPr lang="en-US" sz="2000" kern="1200" dirty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n-US" sz="3600" b="1" dirty="0">
                <a:solidFill>
                  <a:srgbClr val="2C5697"/>
                </a:solidFill>
                <a:cs typeface="Arial"/>
              </a:rPr>
              <a:t>TRIPLE JEOPARDY: Protecting </a:t>
            </a: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n-US" sz="3600" b="1" dirty="0">
                <a:solidFill>
                  <a:srgbClr val="2C5697"/>
                </a:solidFill>
                <a:cs typeface="Arial"/>
              </a:rPr>
              <a:t>At-Risk Refugee Survivors of Sexual and Gender-Based Violence</a:t>
            </a: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endParaRPr lang="en-US" sz="2400" b="1" dirty="0">
              <a:solidFill>
                <a:srgbClr val="E10267"/>
              </a:solidFill>
              <a:cs typeface="Arial"/>
            </a:endParaRP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n-US" sz="2300" dirty="0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cs typeface="Arial"/>
              </a:rPr>
              <a:t>INCLUSIVE SGBV </a:t>
            </a:r>
            <a:r>
              <a:rPr lang="en-US" sz="2300" dirty="0" smtClean="0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cs typeface="Arial"/>
              </a:rPr>
              <a:t>PREVENTION – </a:t>
            </a:r>
            <a:endParaRPr lang="en-US" sz="2300" dirty="0">
              <a:solidFill>
                <a:srgbClr val="E10267"/>
              </a:solidFill>
              <a:uFill>
                <a:solidFill>
                  <a:srgbClr val="2C5697"/>
                </a:solidFill>
              </a:uFill>
              <a:cs typeface="Arial"/>
            </a:endParaRP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n-US" sz="2300" dirty="0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cs typeface="Arial"/>
              </a:rPr>
              <a:t>REFUGEES WITH DISABILITIES</a:t>
            </a:r>
          </a:p>
        </p:txBody>
      </p:sp>
    </p:spTree>
    <p:extLst>
      <p:ext uri="{BB962C8B-B14F-4D97-AF65-F5344CB8AC3E}">
        <p14:creationId xmlns:p14="http://schemas.microsoft.com/office/powerpoint/2010/main" val="1743808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Track 1: </a:t>
            </a:r>
            <a:r>
              <a:rPr lang="en-US" b="0" dirty="0"/>
              <a:t>Targeted </a:t>
            </a:r>
            <a:r>
              <a:rPr lang="en-US" b="0" dirty="0" smtClean="0"/>
              <a:t>Actions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6360"/>
            <a:ext cx="8229600" cy="4319674"/>
          </a:xfrm>
        </p:spPr>
        <p:txBody>
          <a:bodyPr>
            <a:noAutofit/>
          </a:bodyPr>
          <a:lstStyle/>
          <a:p>
            <a:r>
              <a:rPr lang="en-US" dirty="0"/>
              <a:t>Targeted </a:t>
            </a:r>
            <a:r>
              <a:rPr lang="en-US" dirty="0" smtClean="0"/>
              <a:t>actions enable </a:t>
            </a:r>
            <a:r>
              <a:rPr lang="en-US" dirty="0"/>
              <a:t>and empower </a:t>
            </a:r>
            <a:r>
              <a:rPr lang="en-US" dirty="0" smtClean="0"/>
              <a:t>people with </a:t>
            </a:r>
            <a:r>
              <a:rPr lang="en-US" dirty="0"/>
              <a:t>disabilities, their families and caregivers (e.g</a:t>
            </a:r>
            <a:r>
              <a:rPr lang="en-US" dirty="0" smtClean="0"/>
              <a:t>., </a:t>
            </a:r>
            <a:r>
              <a:rPr lang="en-US" dirty="0"/>
              <a:t>increasing their access to support services, healthcare, education, livelihood and social activities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They </a:t>
            </a:r>
            <a:r>
              <a:rPr lang="en-US" dirty="0"/>
              <a:t>also </a:t>
            </a:r>
            <a:r>
              <a:rPr lang="en-US" dirty="0" smtClean="0"/>
              <a:t>include </a:t>
            </a:r>
            <a:r>
              <a:rPr lang="en-US" dirty="0"/>
              <a:t>political empowerment activities, such as mobilizing </a:t>
            </a:r>
            <a:r>
              <a:rPr lang="en-US" dirty="0" smtClean="0"/>
              <a:t>refugees </a:t>
            </a:r>
            <a:r>
              <a:rPr lang="en-US" dirty="0"/>
              <a:t>with disabilities into representative </a:t>
            </a:r>
            <a:r>
              <a:rPr lang="en-US" dirty="0" smtClean="0"/>
              <a:t>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445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Track 2: </a:t>
            </a:r>
            <a:r>
              <a:rPr lang="en-US" b="0" dirty="0"/>
              <a:t>Mainstreaming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6360"/>
            <a:ext cx="8229600" cy="3980040"/>
          </a:xfrm>
        </p:spPr>
        <p:txBody>
          <a:bodyPr>
            <a:noAutofit/>
          </a:bodyPr>
          <a:lstStyle/>
          <a:p>
            <a:r>
              <a:rPr lang="en-US" dirty="0"/>
              <a:t>Modifying SGBV programs serving all people to be accessible to </a:t>
            </a:r>
            <a:r>
              <a:rPr lang="en-US" dirty="0" smtClean="0"/>
              <a:t>people with </a:t>
            </a:r>
            <a:r>
              <a:rPr lang="en-US" dirty="0"/>
              <a:t>disabilities</a:t>
            </a:r>
          </a:p>
          <a:p>
            <a:r>
              <a:rPr lang="en-US" dirty="0"/>
              <a:t>Ensuring </a:t>
            </a:r>
            <a:r>
              <a:rPr lang="en-US" dirty="0" smtClean="0"/>
              <a:t>people with </a:t>
            </a:r>
            <a:r>
              <a:rPr lang="en-US" dirty="0"/>
              <a:t>disabilities participate at all stages of programming</a:t>
            </a:r>
          </a:p>
          <a:p>
            <a:pPr lvl="1"/>
            <a:r>
              <a:rPr lang="en-US" dirty="0"/>
              <a:t>Design, implementation, evaluation</a:t>
            </a:r>
          </a:p>
          <a:p>
            <a:r>
              <a:rPr lang="en-US" dirty="0"/>
              <a:t>Working to remove attitudinal, communication, physical and structural barriers within SGBV programs and activities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577192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</a:t>
            </a:r>
            <a:r>
              <a:rPr lang="en-US" b="0" dirty="0"/>
              <a:t>Power Walk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6360"/>
            <a:ext cx="8229600" cy="43991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2C5697"/>
                </a:solidFill>
              </a:rPr>
              <a:t>Group Activity</a:t>
            </a:r>
          </a:p>
          <a:p>
            <a:endParaRPr lang="en-US" sz="2600" dirty="0"/>
          </a:p>
          <a:p>
            <a:r>
              <a:rPr lang="en-US" dirty="0"/>
              <a:t>Develop two strategies to address this barrier: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empowerment strategy (Track 1)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mainstreaming strategy (Track 2)</a:t>
            </a:r>
          </a:p>
          <a:p>
            <a:pPr marL="0" indent="0">
              <a:buNone/>
            </a:pPr>
            <a:endParaRPr lang="en-US" sz="2600" dirty="0"/>
          </a:p>
          <a:p>
            <a:endParaRPr lang="en-US" sz="2600" dirty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682320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229600" cy="480441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Attitudinal, physical, </a:t>
            </a:r>
            <a:r>
              <a:rPr lang="en-US" dirty="0" smtClean="0"/>
              <a:t>communication </a:t>
            </a:r>
            <a:r>
              <a:rPr lang="en-US" dirty="0"/>
              <a:t>and structural barriers reduce access and participation of </a:t>
            </a:r>
            <a:r>
              <a:rPr lang="en-US" dirty="0" smtClean="0"/>
              <a:t>people with </a:t>
            </a:r>
            <a:r>
              <a:rPr lang="en-US" dirty="0"/>
              <a:t>disabilities in a range of </a:t>
            </a:r>
            <a:r>
              <a:rPr lang="en-US" dirty="0" smtClean="0"/>
              <a:t>activities</a:t>
            </a:r>
            <a:endParaRPr lang="en-US" dirty="0"/>
          </a:p>
          <a:p>
            <a:pPr lvl="0"/>
            <a:r>
              <a:rPr lang="en-US" dirty="0"/>
              <a:t>We can use a </a:t>
            </a:r>
            <a:r>
              <a:rPr lang="en-US" dirty="0" smtClean="0"/>
              <a:t>Twin-Track </a:t>
            </a:r>
            <a:r>
              <a:rPr lang="en-US" dirty="0"/>
              <a:t>A</a:t>
            </a:r>
            <a:r>
              <a:rPr lang="en-US" dirty="0" smtClean="0"/>
              <a:t>pproach </a:t>
            </a:r>
            <a:r>
              <a:rPr lang="en-US" dirty="0"/>
              <a:t>to address barriers, ensuring that </a:t>
            </a:r>
            <a:r>
              <a:rPr lang="en-US" dirty="0" smtClean="0"/>
              <a:t>people with </a:t>
            </a:r>
            <a:r>
              <a:rPr lang="en-US" dirty="0"/>
              <a:t>disabilities have the same access as others to SGBV prevention </a:t>
            </a:r>
            <a:r>
              <a:rPr lang="en-US" dirty="0" smtClean="0"/>
              <a:t>activities</a:t>
            </a:r>
            <a:endParaRPr lang="en-US" dirty="0"/>
          </a:p>
          <a:p>
            <a:endParaRPr lang="en-ZA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195526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7184" y="2185659"/>
            <a:ext cx="5545791" cy="2474260"/>
          </a:xfrm>
        </p:spPr>
        <p:txBody>
          <a:bodyPr>
            <a:normAutofit/>
          </a:bodyPr>
          <a:lstStyle/>
          <a:p>
            <a:pPr algn="r"/>
            <a:endParaRPr lang="en-US" sz="7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02234" cy="1117600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05250" y="1463040"/>
            <a:ext cx="4810124" cy="479488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600" dirty="0"/>
              <a:t>By the end of the session, participants will </a:t>
            </a:r>
            <a:r>
              <a:rPr lang="en-US" sz="2600" dirty="0" smtClean="0"/>
              <a:t>be able to</a:t>
            </a: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ZA" sz="2600" dirty="0"/>
              <a:t>Identify and address barriers to refugees with disabilities participating in SGBV prevention</a:t>
            </a:r>
          </a:p>
          <a:p>
            <a:pPr marL="514350" indent="-514350">
              <a:buFont typeface="+mj-lt"/>
              <a:buAutoNum type="arabicPeriod"/>
            </a:pPr>
            <a:r>
              <a:rPr lang="en-ZA" sz="2600" dirty="0"/>
              <a:t>Introduce the </a:t>
            </a:r>
            <a:r>
              <a:rPr lang="en-ZA" sz="2600" dirty="0" smtClean="0"/>
              <a:t>Twin-Track </a:t>
            </a:r>
            <a:r>
              <a:rPr lang="en-ZA" sz="2600" dirty="0"/>
              <a:t>A</a:t>
            </a:r>
            <a:r>
              <a:rPr lang="en-ZA" sz="2600" dirty="0" smtClean="0"/>
              <a:t>pproach</a:t>
            </a:r>
            <a:endParaRPr lang="en-ZA" sz="2600" dirty="0"/>
          </a:p>
        </p:txBody>
      </p:sp>
    </p:spTree>
    <p:extLst>
      <p:ext uri="{BB962C8B-B14F-4D97-AF65-F5344CB8AC3E}">
        <p14:creationId xmlns:p14="http://schemas.microsoft.com/office/powerpoint/2010/main" val="4232990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Barriers to Participation</a:t>
            </a:r>
            <a:endParaRPr lang="en-US" b="0" dirty="0"/>
          </a:p>
        </p:txBody>
      </p:sp>
      <p:graphicFrame>
        <p:nvGraphicFramePr>
          <p:cNvPr id="5" name="Content Placeholder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76149550"/>
              </p:ext>
            </p:extLst>
          </p:nvPr>
        </p:nvGraphicFramePr>
        <p:xfrm>
          <a:off x="457200" y="1254125"/>
          <a:ext cx="8416925" cy="4772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08864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Attitudinal Barriers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848550"/>
          </a:xfrm>
        </p:spPr>
        <p:txBody>
          <a:bodyPr>
            <a:normAutofit/>
          </a:bodyPr>
          <a:lstStyle/>
          <a:p>
            <a:r>
              <a:rPr lang="en-US" sz="2800" dirty="0"/>
              <a:t>Viewed as unable to fulfill gender roles</a:t>
            </a:r>
          </a:p>
          <a:p>
            <a:r>
              <a:rPr lang="en-US" sz="2800" dirty="0"/>
              <a:t>Intersectionality of disability, gender and refugee status (among other factors)</a:t>
            </a:r>
          </a:p>
          <a:p>
            <a:r>
              <a:rPr lang="en-US" sz="2800" dirty="0"/>
              <a:t>Lack of awareness about the daily reality of PWD</a:t>
            </a:r>
          </a:p>
          <a:p>
            <a:r>
              <a:rPr lang="en-US" sz="2800" dirty="0"/>
              <a:t>Taboos around sex and disability – </a:t>
            </a:r>
            <a:r>
              <a:rPr lang="en-US" sz="2800" dirty="0" smtClean="0"/>
              <a:t>often </a:t>
            </a:r>
            <a:r>
              <a:rPr lang="en-US" sz="2800" dirty="0"/>
              <a:t>viewed as “asexual”</a:t>
            </a:r>
          </a:p>
          <a:p>
            <a:r>
              <a:rPr lang="en-US" sz="2800" dirty="0"/>
              <a:t>Fear and stigmatization</a:t>
            </a:r>
          </a:p>
          <a:p>
            <a:r>
              <a:rPr lang="en-US" sz="2800" dirty="0"/>
              <a:t>Assumptions about (in)capacity</a:t>
            </a:r>
          </a:p>
          <a:p>
            <a:r>
              <a:rPr lang="en-US" sz="2800" dirty="0"/>
              <a:t>“Over-protection” – keeping </a:t>
            </a:r>
            <a:r>
              <a:rPr lang="en-US" sz="2800" dirty="0" smtClean="0"/>
              <a:t>people with </a:t>
            </a:r>
            <a:r>
              <a:rPr lang="en-US" sz="2800" dirty="0"/>
              <a:t>disabilities separate from others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163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Barriers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6360"/>
            <a:ext cx="8229600" cy="2837040"/>
          </a:xfrm>
        </p:spPr>
        <p:txBody>
          <a:bodyPr>
            <a:noAutofit/>
          </a:bodyPr>
          <a:lstStyle/>
          <a:p>
            <a:r>
              <a:rPr lang="en-US" dirty="0"/>
              <a:t>Physical barriers in the environment</a:t>
            </a:r>
          </a:p>
          <a:p>
            <a:pPr lvl="1"/>
            <a:r>
              <a:rPr lang="en-US" dirty="0"/>
              <a:t>Stairs, lack of rails and ramps, uneven roads and paths, </a:t>
            </a:r>
            <a:r>
              <a:rPr lang="en-US" dirty="0" smtClean="0"/>
              <a:t>inaccessible </a:t>
            </a:r>
            <a:r>
              <a:rPr lang="en-US" dirty="0"/>
              <a:t>toilet facilities</a:t>
            </a:r>
          </a:p>
          <a:p>
            <a:pPr lvl="1"/>
            <a:r>
              <a:rPr lang="en-US" dirty="0"/>
              <a:t>Lack of accessible and affordable transportation</a:t>
            </a:r>
          </a:p>
          <a:p>
            <a:r>
              <a:rPr lang="en-US" dirty="0"/>
              <a:t>Lack of outreach by community members or service providers to refugees with disabilities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186163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Barriers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6360"/>
            <a:ext cx="8229600" cy="3980040"/>
          </a:xfrm>
        </p:spPr>
        <p:txBody>
          <a:bodyPr>
            <a:noAutofit/>
          </a:bodyPr>
          <a:lstStyle/>
          <a:p>
            <a:r>
              <a:rPr lang="en-US" dirty="0"/>
              <a:t>Using only one format to communicate information and messages</a:t>
            </a:r>
          </a:p>
          <a:p>
            <a:r>
              <a:rPr lang="en-US" dirty="0"/>
              <a:t>Lack of awareness about respectful language</a:t>
            </a:r>
          </a:p>
          <a:p>
            <a:r>
              <a:rPr lang="en-US" dirty="0"/>
              <a:t>Lack of training of key interlocutors on communication with </a:t>
            </a:r>
            <a:r>
              <a:rPr lang="en-US" dirty="0" smtClean="0"/>
              <a:t>people with </a:t>
            </a:r>
            <a:r>
              <a:rPr lang="en-US" dirty="0"/>
              <a:t>disabilities</a:t>
            </a:r>
          </a:p>
          <a:p>
            <a:r>
              <a:rPr lang="en-US" dirty="0"/>
              <a:t>Minimal spaces and few opportunities for consultation and dialogue</a:t>
            </a:r>
          </a:p>
          <a:p>
            <a:r>
              <a:rPr lang="en-US" dirty="0"/>
              <a:t>Lack of translators for refugees with disabilities (including sign language)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70848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Barriers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6360"/>
            <a:ext cx="8229600" cy="4399140"/>
          </a:xfrm>
        </p:spPr>
        <p:txBody>
          <a:bodyPr>
            <a:noAutofit/>
          </a:bodyPr>
          <a:lstStyle/>
          <a:p>
            <a:r>
              <a:rPr lang="en-US" dirty="0"/>
              <a:t>Invisibility of </a:t>
            </a:r>
            <a:r>
              <a:rPr lang="en-US" dirty="0" smtClean="0"/>
              <a:t>people with </a:t>
            </a:r>
            <a:r>
              <a:rPr lang="en-US" dirty="0"/>
              <a:t>disabilities = lack of data, lack of funding, lack of inclusive programming</a:t>
            </a:r>
          </a:p>
          <a:p>
            <a:r>
              <a:rPr lang="en-US" dirty="0"/>
              <a:t>Programs encourage dependence rather than empowerment or community-based SGBV prevention</a:t>
            </a:r>
          </a:p>
          <a:p>
            <a:r>
              <a:rPr lang="en-US" dirty="0"/>
              <a:t>Financial barriers prevent refugees with disabilities and caregivers </a:t>
            </a:r>
            <a:r>
              <a:rPr lang="en-US" dirty="0" smtClean="0"/>
              <a:t>from attending </a:t>
            </a:r>
            <a:r>
              <a:rPr lang="en-US" dirty="0"/>
              <a:t>prevention programs</a:t>
            </a:r>
          </a:p>
          <a:p>
            <a:endParaRPr lang="en-US" sz="2600" dirty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576770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</a:t>
            </a:r>
            <a:r>
              <a:rPr lang="en-US" b="0" dirty="0"/>
              <a:t>Power Walk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6360"/>
            <a:ext cx="8229600" cy="43991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2C5697"/>
                </a:solidFill>
              </a:rPr>
              <a:t>Group Activity</a:t>
            </a:r>
          </a:p>
          <a:p>
            <a:endParaRPr lang="en-US" sz="2600" dirty="0"/>
          </a:p>
          <a:p>
            <a:r>
              <a:rPr lang="en-US" dirty="0"/>
              <a:t>Identify factors which increase and decrease this </a:t>
            </a:r>
            <a:r>
              <a:rPr lang="en-US" dirty="0" smtClean="0"/>
              <a:t>person’s </a:t>
            </a:r>
            <a:r>
              <a:rPr lang="en-US" dirty="0"/>
              <a:t>risk of SGBV</a:t>
            </a:r>
          </a:p>
          <a:p>
            <a:r>
              <a:rPr lang="en-US" dirty="0"/>
              <a:t>What barriers do they face in accessing programs </a:t>
            </a:r>
            <a:r>
              <a:rPr lang="en-US" dirty="0" smtClean="0"/>
              <a:t>and/or </a:t>
            </a:r>
            <a:r>
              <a:rPr lang="en-US" dirty="0"/>
              <a:t>opportunities that might reduce their risk of </a:t>
            </a:r>
            <a:r>
              <a:rPr lang="en-US" dirty="0" smtClean="0"/>
              <a:t>SGBV</a:t>
            </a:r>
            <a:r>
              <a:rPr lang="en-US" dirty="0"/>
              <a:t>?</a:t>
            </a:r>
            <a:endParaRPr lang="en-US" sz="2600" dirty="0"/>
          </a:p>
          <a:p>
            <a:endParaRPr lang="en-US" sz="2600" dirty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501230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Twin-Track </a:t>
            </a:r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84855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Picture 4" descr="~b0993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997" y="1139715"/>
            <a:ext cx="4834227" cy="5059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71549" y="5906933"/>
            <a:ext cx="76390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Source: CBM (2010) </a:t>
            </a:r>
            <a:r>
              <a:rPr lang="en-US" sz="1400" u="sng" dirty="0">
                <a:solidFill>
                  <a:schemeClr val="bg1"/>
                </a:solidFill>
                <a:hlinkClick r:id="rId3"/>
              </a:rPr>
              <a:t>CBM and the Twin-Track Approach to Disability and Development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4051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5661</TotalTime>
  <Words>484</Words>
  <Application>Microsoft Office PowerPoint</Application>
  <PresentationFormat>On-screen Show (4:3)</PresentationFormat>
  <Paragraphs>66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GothamBook</vt:lpstr>
      <vt:lpstr>Office Theme</vt:lpstr>
      <vt:lpstr>PowerPoint Presentation</vt:lpstr>
      <vt:lpstr>Objectives</vt:lpstr>
      <vt:lpstr>Barriers to Participation</vt:lpstr>
      <vt:lpstr>Attitudinal Barriers</vt:lpstr>
      <vt:lpstr>Physical Barriers</vt:lpstr>
      <vt:lpstr>Communication Barriers</vt:lpstr>
      <vt:lpstr>Structural Barriers</vt:lpstr>
      <vt:lpstr>Exercise: Power Walk</vt:lpstr>
      <vt:lpstr>Twin-Track Approach</vt:lpstr>
      <vt:lpstr>Track 1: Targeted Actions</vt:lpstr>
      <vt:lpstr>Track 2: Mainstreaming Actions</vt:lpstr>
      <vt:lpstr>Exercise: Power Walk Continued…</vt:lpstr>
      <vt:lpstr>Summary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Durham</dc:creator>
  <cp:lastModifiedBy>Bethany Orlikowski</cp:lastModifiedBy>
  <cp:revision>253</cp:revision>
  <dcterms:created xsi:type="dcterms:W3CDTF">2016-11-02T10:00:32Z</dcterms:created>
  <dcterms:modified xsi:type="dcterms:W3CDTF">2016-12-19T18:54:27Z</dcterms:modified>
</cp:coreProperties>
</file>