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38" r:id="rId2"/>
    <p:sldId id="333" r:id="rId3"/>
    <p:sldId id="330" r:id="rId4"/>
    <p:sldId id="334" r:id="rId5"/>
    <p:sldId id="341" r:id="rId6"/>
    <p:sldId id="321" r:id="rId7"/>
    <p:sldId id="345" r:id="rId8"/>
    <p:sldId id="343" r:id="rId9"/>
    <p:sldId id="325" r:id="rId10"/>
    <p:sldId id="326" r:id="rId11"/>
    <p:sldId id="327" r:id="rId12"/>
    <p:sldId id="339" r:id="rId13"/>
    <p:sldId id="347" r:id="rId14"/>
    <p:sldId id="348" r:id="rId15"/>
    <p:sldId id="311" r:id="rId16"/>
    <p:sldId id="259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3F6E"/>
    <a:srgbClr val="2C5697"/>
    <a:srgbClr val="464646"/>
    <a:srgbClr val="E102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81" autoAdjust="0"/>
    <p:restoredTop sz="94816" autoAdjust="0"/>
  </p:normalViewPr>
  <p:slideViewPr>
    <p:cSldViewPr snapToGrid="0" snapToObjects="1">
      <p:cViewPr varScale="1">
        <p:scale>
          <a:sx n="109" d="100"/>
          <a:sy n="109" d="100"/>
        </p:scale>
        <p:origin x="156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8" d="100"/>
          <a:sy n="98" d="100"/>
        </p:scale>
        <p:origin x="-356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A5288-0FB4-9140-B1E1-EC75F160B15D}" type="datetimeFigureOut">
              <a:rPr lang="en-US" smtClean="0"/>
              <a:pPr/>
              <a:t>6/12/2017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CF100B-849E-EC43-82FA-5DA0ED8EBF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924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E59BEB-9678-CF42-A541-10C099E0E523}" type="datetimeFigureOut">
              <a:rPr lang="en-US" smtClean="0"/>
              <a:pPr/>
              <a:t>6/12/2017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518665-41FC-F14F-AE91-55B01599AC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3284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18665-41FC-F14F-AE91-55B01599AC7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158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18665-41FC-F14F-AE91-55B01599AC73}" type="slidenum">
              <a:rPr lang="en-US" smtClean="0">
                <a:solidFill>
                  <a:prstClr val="black"/>
                </a:solidFill>
              </a:rPr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9889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18665-41FC-F14F-AE91-55B01599AC7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8548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18665-41FC-F14F-AE91-55B01599AC7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828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18665-41FC-F14F-AE91-55B01599AC7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1746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b="1" dirty="0"/>
          </a:p>
          <a:p>
            <a:r>
              <a:rPr lang="en-US"/>
              <a:t>-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18665-41FC-F14F-AE91-55B01599AC7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0162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18665-41FC-F14F-AE91-55B01599AC7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5771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18665-41FC-F14F-AE91-55B01599AC7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5771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18665-41FC-F14F-AE91-55B01599AC7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531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3352800" y="2743200"/>
            <a:ext cx="5486400" cy="99060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endParaRPr lang="en-US" sz="4400" b="1" dirty="0">
              <a:solidFill>
                <a:srgbClr val="2C5697"/>
              </a:solidFill>
            </a:endParaRPr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3352800" y="3886200"/>
            <a:ext cx="5486400" cy="53340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endParaRPr lang="en-US" sz="1800" dirty="0">
              <a:solidFill>
                <a:srgbClr val="E10267"/>
              </a:solidFill>
              <a:latin typeface="GothamBook" pitchFamily="50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95375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lstStyle>
            <a:lvl1pPr algn="l">
              <a:defRPr/>
            </a:lvl1pPr>
          </a:lstStyle>
          <a:p>
            <a:r>
              <a:rPr lang="en-US"/>
              <a:t>Haga clic para editar el estilo del título Maestro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229600" cy="4525963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/>
          <a:p>
            <a:pPr lvl="0"/>
            <a:r>
              <a:rPr lang="en-US"/>
              <a:t>Haga clic para editar los estilos de texto del Maestro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813386" y="6429742"/>
            <a:ext cx="119091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fld id="{4A46A4BB-7A2A-444D-9306-DE68DB00A4AB}" type="slidenum">
              <a:rPr lang="en-US" sz="1100" smtClean="0">
                <a:solidFill>
                  <a:srgbClr val="FFFFFF"/>
                </a:solidFill>
              </a:rPr>
              <a:pPr algn="r"/>
              <a:t>‹#›</a:t>
            </a:fld>
            <a:endParaRPr lang="en-US" sz="11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ng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95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lnSpc>
                <a:spcPct val="80000"/>
              </a:lnSpc>
              <a:defRPr sz="37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813386" y="6429742"/>
            <a:ext cx="11909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A46A4BB-7A2A-444D-9306-DE68DB00A4AB}" type="slidenum">
              <a:rPr lang="en-US" sz="1100" smtClean="0">
                <a:solidFill>
                  <a:srgbClr val="FFFFFF"/>
                </a:solidFill>
              </a:rPr>
              <a:pPr algn="r"/>
              <a:t>‹#›</a:t>
            </a:fld>
            <a:endParaRPr lang="en-US" sz="11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819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 Photo">
    <p:bg>
      <p:bgPr>
        <a:solidFill>
          <a:srgbClr val="203F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 userDrawn="1"/>
        </p:nvSpPr>
        <p:spPr>
          <a:xfrm>
            <a:off x="7813386" y="6429742"/>
            <a:ext cx="11909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A46A4BB-7A2A-444D-9306-DE68DB00A4AB}" type="slidenum">
              <a:rPr lang="en-US" sz="1100" smtClean="0">
                <a:solidFill>
                  <a:srgbClr val="FFFFFF"/>
                </a:solidFill>
              </a:rPr>
              <a:pPr algn="r"/>
              <a:t>‹#›</a:t>
            </a:fld>
            <a:endParaRPr lang="en-US" sz="11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923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ives_Photo">
    <p:bg>
      <p:bgPr>
        <a:solidFill>
          <a:srgbClr val="203F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0745"/>
            <a:ext cx="8229600" cy="5127452"/>
          </a:xfrm>
          <a:solidFill>
            <a:schemeClr val="tx1">
              <a:alpha val="80000"/>
            </a:schemeClr>
          </a:solidFill>
        </p:spPr>
        <p:txBody>
          <a:bodyPr lIns="457200" rIns="457200" anchor="ctr" anchorCtr="0"/>
          <a:lstStyle>
            <a:lvl1pPr>
              <a:defRPr>
                <a:solidFill>
                  <a:srgbClr val="2C5697"/>
                </a:solidFill>
              </a:defRPr>
            </a:lvl1pPr>
            <a:lvl2pPr>
              <a:defRPr>
                <a:solidFill>
                  <a:srgbClr val="2C5697"/>
                </a:solidFill>
              </a:defRPr>
            </a:lvl2pPr>
            <a:lvl3pPr>
              <a:defRPr>
                <a:solidFill>
                  <a:srgbClr val="2C5697"/>
                </a:solidFill>
              </a:defRPr>
            </a:lvl3pPr>
            <a:lvl4pPr>
              <a:defRPr>
                <a:solidFill>
                  <a:srgbClr val="2C5697"/>
                </a:solidFill>
              </a:defRPr>
            </a:lvl4pPr>
            <a:lvl5pPr>
              <a:defRPr>
                <a:solidFill>
                  <a:srgbClr val="2C5697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813386" y="6429742"/>
            <a:ext cx="11909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A46A4BB-7A2A-444D-9306-DE68DB00A4AB}" type="slidenum">
              <a:rPr lang="en-US" sz="1100" smtClean="0">
                <a:solidFill>
                  <a:srgbClr val="FFFFFF"/>
                </a:solidFill>
              </a:rPr>
              <a:pPr algn="r"/>
              <a:t>‹#›</a:t>
            </a:fld>
            <a:endParaRPr lang="en-US" sz="11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816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0059" y="2183279"/>
            <a:ext cx="5545791" cy="2474260"/>
          </a:xfrm>
        </p:spPr>
        <p:txBody>
          <a:bodyPr/>
          <a:lstStyle>
            <a:lvl1pPr>
              <a:defRPr>
                <a:solidFill>
                  <a:srgbClr val="E10267"/>
                </a:solidFill>
              </a:defRPr>
            </a:lvl1pPr>
          </a:lstStyle>
          <a:p>
            <a:r>
              <a:rPr lang="en-US"/>
              <a:t>Haga clic para editar el estilo del título Maestro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95375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lstStyle/>
          <a:p>
            <a:r>
              <a:rPr lang="en-US"/>
              <a:t>Haga clic para editar el estilo del título Maestro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63040"/>
            <a:ext cx="8229600" cy="4525963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/>
          <a:p>
            <a:pPr lvl="0"/>
            <a:r>
              <a:rPr lang="en-US"/>
              <a:t>Haga clic para editar los estilos de texto del Maestro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22071" y="6540500"/>
            <a:ext cx="184666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4" r:id="rId4"/>
    <p:sldLayoutId id="2147483655" r:id="rId5"/>
    <p:sldLayoutId id="2147483653" r:id="rId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1" i="0" kern="1200">
          <a:solidFill>
            <a:schemeClr val="tx1"/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lnSpc>
          <a:spcPct val="80000"/>
        </a:lnSpc>
        <a:spcBef>
          <a:spcPts val="1000"/>
        </a:spcBef>
        <a:buClr>
          <a:srgbClr val="E10267"/>
        </a:buClr>
        <a:buFont typeface="Arial"/>
        <a:buChar char="•"/>
        <a:defRPr lang="en-US" sz="3000" kern="1200" dirty="0" smtClean="0">
          <a:solidFill>
            <a:srgbClr val="464646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lnSpc>
          <a:spcPct val="80000"/>
        </a:lnSpc>
        <a:spcBef>
          <a:spcPts val="1000"/>
        </a:spcBef>
        <a:buClr>
          <a:srgbClr val="E10267"/>
        </a:buClr>
        <a:buFont typeface="Arial"/>
        <a:buChar char="–"/>
        <a:defRPr lang="en-US" sz="2800" kern="1200" dirty="0" smtClean="0">
          <a:solidFill>
            <a:srgbClr val="464646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lnSpc>
          <a:spcPct val="80000"/>
        </a:lnSpc>
        <a:spcBef>
          <a:spcPts val="1000"/>
        </a:spcBef>
        <a:buClr>
          <a:srgbClr val="E10267"/>
        </a:buClr>
        <a:buFont typeface="Arial"/>
        <a:buChar char="•"/>
        <a:defRPr lang="en-US" sz="2400" kern="1200" dirty="0" smtClean="0">
          <a:solidFill>
            <a:srgbClr val="464646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lnSpc>
          <a:spcPct val="80000"/>
        </a:lnSpc>
        <a:spcBef>
          <a:spcPts val="1000"/>
        </a:spcBef>
        <a:buClr>
          <a:srgbClr val="E10267"/>
        </a:buClr>
        <a:buFont typeface="Arial"/>
        <a:buChar char="–"/>
        <a:defRPr lang="en-US" sz="2000" kern="1200" dirty="0" smtClean="0">
          <a:solidFill>
            <a:srgbClr val="464646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lnSpc>
          <a:spcPct val="80000"/>
        </a:lnSpc>
        <a:spcBef>
          <a:spcPts val="1000"/>
        </a:spcBef>
        <a:buClr>
          <a:srgbClr val="E10267"/>
        </a:buClr>
        <a:buFont typeface="Arial"/>
        <a:buChar char="»"/>
        <a:defRPr lang="en-US" sz="2000" kern="1200" dirty="0">
          <a:solidFill>
            <a:srgbClr val="464646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3164120" y="1828800"/>
            <a:ext cx="5689600" cy="3200400"/>
          </a:xfrm>
          <a:prstGeom prst="rect">
            <a:avLst/>
          </a:prstGeom>
        </p:spPr>
        <p:txBody>
          <a:bodyPr vert="horz" lIns="91440" tIns="45720" rIns="91440" bIns="45720" anchor="ctr" anchorCtr="0">
            <a:noAutofit/>
          </a:bodyPr>
          <a:lstStyle>
            <a:lvl1pPr marL="342900" indent="-342900" algn="l" defTabSz="457200" rtl="0" eaLnBrk="1" latinLnBrk="0" hangingPunct="1">
              <a:lnSpc>
                <a:spcPct val="80000"/>
              </a:lnSpc>
              <a:spcBef>
                <a:spcPts val="1000"/>
              </a:spcBef>
              <a:buClr>
                <a:srgbClr val="E10267"/>
              </a:buClr>
              <a:buFont typeface="Arial"/>
              <a:buChar char="•"/>
              <a:defRPr lang="en-US" sz="3000" kern="1200" dirty="0" smtClean="0">
                <a:solidFill>
                  <a:srgbClr val="464646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lnSpc>
                <a:spcPct val="80000"/>
              </a:lnSpc>
              <a:spcBef>
                <a:spcPts val="1000"/>
              </a:spcBef>
              <a:buClr>
                <a:srgbClr val="E10267"/>
              </a:buClr>
              <a:buFont typeface="Arial"/>
              <a:buChar char="–"/>
              <a:defRPr lang="en-US" sz="2800" kern="1200" dirty="0" smtClean="0">
                <a:solidFill>
                  <a:srgbClr val="46464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lnSpc>
                <a:spcPct val="80000"/>
              </a:lnSpc>
              <a:spcBef>
                <a:spcPts val="1000"/>
              </a:spcBef>
              <a:buClr>
                <a:srgbClr val="E10267"/>
              </a:buClr>
              <a:buFont typeface="Arial"/>
              <a:buChar char="•"/>
              <a:defRPr lang="en-US" sz="2400" kern="1200" dirty="0" smtClean="0">
                <a:solidFill>
                  <a:srgbClr val="46464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lnSpc>
                <a:spcPct val="80000"/>
              </a:lnSpc>
              <a:spcBef>
                <a:spcPts val="1000"/>
              </a:spcBef>
              <a:buClr>
                <a:srgbClr val="E10267"/>
              </a:buClr>
              <a:buFont typeface="Arial"/>
              <a:buChar char="–"/>
              <a:defRPr lang="en-US" sz="2000" kern="1200" dirty="0" smtClean="0">
                <a:solidFill>
                  <a:srgbClr val="46464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lnSpc>
                <a:spcPct val="80000"/>
              </a:lnSpc>
              <a:spcBef>
                <a:spcPts val="1000"/>
              </a:spcBef>
              <a:buClr>
                <a:srgbClr val="E10267"/>
              </a:buClr>
              <a:buFont typeface="Arial"/>
              <a:buChar char="»"/>
              <a:defRPr lang="en-US" sz="2000" kern="1200" dirty="0">
                <a:solidFill>
                  <a:srgbClr val="46464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ClrTx/>
              <a:buFont typeface="Arial"/>
              <a:buNone/>
              <a:defRPr/>
            </a:pPr>
            <a:r>
              <a:rPr lang="en-US" sz="3600" b="1" dirty="0">
                <a:solidFill>
                  <a:srgbClr val="2C5697"/>
                </a:solidFill>
                <a:cs typeface="Arial"/>
              </a:rPr>
              <a:t>TRIPLE RIESGO: </a:t>
            </a:r>
            <a:r>
              <a:rPr lang="en-US" sz="3600" b="1" dirty="0" err="1">
                <a:solidFill>
                  <a:srgbClr val="2C5697"/>
                </a:solidFill>
                <a:cs typeface="Arial"/>
              </a:rPr>
              <a:t>Protegiendo</a:t>
            </a:r>
            <a:endParaRPr lang="en-US" sz="3600" b="1" dirty="0">
              <a:solidFill>
                <a:srgbClr val="2C5697"/>
              </a:solidFill>
              <a:cs typeface="Arial"/>
            </a:endParaRPr>
          </a:p>
          <a:p>
            <a:pPr marL="0" indent="0" algn="ctr">
              <a:spcBef>
                <a:spcPct val="0"/>
              </a:spcBef>
              <a:buClrTx/>
              <a:buFont typeface="Arial"/>
              <a:buNone/>
              <a:defRPr/>
            </a:pPr>
            <a:r>
              <a:rPr lang="en-US" sz="3600" b="1" dirty="0">
                <a:solidFill>
                  <a:srgbClr val="2C5697"/>
                </a:solidFill>
                <a:cs typeface="Arial"/>
              </a:rPr>
              <a:t>a </a:t>
            </a:r>
            <a:r>
              <a:rPr lang="en-US" sz="3600" b="1" dirty="0" err="1">
                <a:solidFill>
                  <a:srgbClr val="2C5697"/>
                </a:solidFill>
                <a:cs typeface="Arial"/>
              </a:rPr>
              <a:t>los</a:t>
            </a:r>
            <a:r>
              <a:rPr lang="en-US" sz="3600" b="1" dirty="0">
                <a:solidFill>
                  <a:srgbClr val="2C5697"/>
                </a:solidFill>
                <a:cs typeface="Arial"/>
              </a:rPr>
              <a:t> </a:t>
            </a:r>
            <a:r>
              <a:rPr lang="en-US" sz="3600" b="1" dirty="0" err="1">
                <a:solidFill>
                  <a:srgbClr val="2C5697"/>
                </a:solidFill>
                <a:cs typeface="Arial"/>
              </a:rPr>
              <a:t>Refugiados</a:t>
            </a:r>
            <a:r>
              <a:rPr lang="en-US" sz="3600" b="1" dirty="0">
                <a:solidFill>
                  <a:srgbClr val="2C5697"/>
                </a:solidFill>
                <a:cs typeface="Arial"/>
              </a:rPr>
              <a:t> </a:t>
            </a:r>
            <a:r>
              <a:rPr lang="en-US" sz="3600" b="1" dirty="0" err="1">
                <a:solidFill>
                  <a:srgbClr val="2C5697"/>
                </a:solidFill>
                <a:cs typeface="Arial"/>
              </a:rPr>
              <a:t>Sobrevivientes</a:t>
            </a:r>
            <a:r>
              <a:rPr lang="en-US" sz="3600" b="1" dirty="0">
                <a:solidFill>
                  <a:srgbClr val="2C5697"/>
                </a:solidFill>
                <a:cs typeface="Arial"/>
              </a:rPr>
              <a:t> de </a:t>
            </a:r>
            <a:r>
              <a:rPr lang="en-US" sz="3600" b="1" dirty="0" err="1">
                <a:solidFill>
                  <a:srgbClr val="2C5697"/>
                </a:solidFill>
                <a:cs typeface="Arial"/>
              </a:rPr>
              <a:t>Violencia</a:t>
            </a:r>
            <a:r>
              <a:rPr lang="en-US" sz="3600" b="1" dirty="0">
                <a:solidFill>
                  <a:srgbClr val="2C5697"/>
                </a:solidFill>
                <a:cs typeface="Arial"/>
              </a:rPr>
              <a:t> Sexual y de </a:t>
            </a:r>
            <a:r>
              <a:rPr lang="en-US" sz="3600" b="1" dirty="0" err="1">
                <a:solidFill>
                  <a:srgbClr val="2C5697"/>
                </a:solidFill>
                <a:cs typeface="Arial"/>
              </a:rPr>
              <a:t>Género</a:t>
            </a:r>
            <a:r>
              <a:rPr lang="en-US" sz="3600" b="1" dirty="0">
                <a:solidFill>
                  <a:srgbClr val="2C5697"/>
                </a:solidFill>
                <a:cs typeface="Arial"/>
              </a:rPr>
              <a:t> </a:t>
            </a:r>
            <a:r>
              <a:rPr lang="en-US" sz="3600" b="1" dirty="0" err="1">
                <a:solidFill>
                  <a:srgbClr val="2C5697"/>
                </a:solidFill>
                <a:cs typeface="Arial"/>
              </a:rPr>
              <a:t>en</a:t>
            </a:r>
            <a:r>
              <a:rPr lang="en-US" sz="3600" b="1" dirty="0">
                <a:solidFill>
                  <a:srgbClr val="2C5697"/>
                </a:solidFill>
                <a:cs typeface="Arial"/>
              </a:rPr>
              <a:t> </a:t>
            </a:r>
            <a:r>
              <a:rPr lang="en-US" sz="3600" b="1" dirty="0" err="1">
                <a:solidFill>
                  <a:srgbClr val="2C5697"/>
                </a:solidFill>
                <a:cs typeface="Arial"/>
              </a:rPr>
              <a:t>Situación</a:t>
            </a:r>
            <a:r>
              <a:rPr lang="en-US" sz="3600" b="1" dirty="0">
                <a:solidFill>
                  <a:srgbClr val="2C5697"/>
                </a:solidFill>
                <a:cs typeface="Arial"/>
              </a:rPr>
              <a:t> de </a:t>
            </a:r>
            <a:r>
              <a:rPr lang="en-US" sz="3600" b="1" dirty="0" err="1">
                <a:solidFill>
                  <a:srgbClr val="2C5697"/>
                </a:solidFill>
                <a:cs typeface="Arial"/>
              </a:rPr>
              <a:t>Riesgo</a:t>
            </a:r>
            <a:endParaRPr lang="en-US" sz="3600" b="1" dirty="0">
              <a:solidFill>
                <a:srgbClr val="2C5697"/>
              </a:solidFill>
              <a:cs typeface="Arial"/>
            </a:endParaRPr>
          </a:p>
          <a:p>
            <a:pPr marL="0" indent="0" algn="ctr">
              <a:spcBef>
                <a:spcPct val="0"/>
              </a:spcBef>
              <a:buClrTx/>
              <a:buFont typeface="Arial"/>
              <a:buNone/>
              <a:defRPr/>
            </a:pPr>
            <a:endParaRPr lang="en-US" sz="2400" b="1" dirty="0">
              <a:solidFill>
                <a:srgbClr val="E10267"/>
              </a:solidFill>
              <a:cs typeface="Arial"/>
            </a:endParaRPr>
          </a:p>
          <a:p>
            <a:pPr marL="0" indent="0" algn="ctr">
              <a:spcBef>
                <a:spcPct val="0"/>
              </a:spcBef>
              <a:buClrTx/>
              <a:buFont typeface="Arial"/>
              <a:buNone/>
              <a:defRPr/>
            </a:pPr>
            <a:r>
              <a:rPr lang="en-US" sz="2300" dirty="0">
                <a:solidFill>
                  <a:srgbClr val="E10267"/>
                </a:solidFill>
                <a:uFill>
                  <a:solidFill>
                    <a:srgbClr val="2C5697"/>
                  </a:solidFill>
                </a:uFill>
                <a:cs typeface="Arial"/>
              </a:rPr>
              <a:t>IMPACTO DE LA VSG – REFUGIADOS DE MINORÍAS SEXUALES</a:t>
            </a:r>
          </a:p>
        </p:txBody>
      </p:sp>
    </p:spTree>
    <p:extLst>
      <p:ext uri="{BB962C8B-B14F-4D97-AF65-F5344CB8AC3E}">
        <p14:creationId xmlns:p14="http://schemas.microsoft.com/office/powerpoint/2010/main" val="17438086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63041"/>
            <a:ext cx="8331200" cy="482346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Deterioro</a:t>
            </a:r>
            <a:r>
              <a:rPr lang="en-US" dirty="0"/>
              <a:t> de la </a:t>
            </a:r>
            <a:r>
              <a:rPr lang="en-US" dirty="0" err="1"/>
              <a:t>salud</a:t>
            </a:r>
            <a:r>
              <a:rPr lang="en-US" dirty="0"/>
              <a:t> </a:t>
            </a:r>
            <a:r>
              <a:rPr lang="en-US" dirty="0" err="1"/>
              <a:t>física</a:t>
            </a:r>
            <a:r>
              <a:rPr lang="en-US" dirty="0"/>
              <a:t> y mental a causa de la </a:t>
            </a:r>
            <a:r>
              <a:rPr lang="en-US" dirty="0" err="1"/>
              <a:t>marginación</a:t>
            </a:r>
            <a:r>
              <a:rPr lang="en-US" dirty="0"/>
              <a:t> y la </a:t>
            </a:r>
            <a:r>
              <a:rPr lang="en-US" dirty="0" err="1"/>
              <a:t>amenaza</a:t>
            </a:r>
            <a:r>
              <a:rPr lang="en-US" dirty="0"/>
              <a:t> de VSG </a:t>
            </a:r>
            <a:r>
              <a:rPr lang="en-US" dirty="0" err="1"/>
              <a:t>adicional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el </a:t>
            </a:r>
            <a:r>
              <a:rPr lang="en-US" dirty="0" err="1"/>
              <a:t>país</a:t>
            </a:r>
            <a:r>
              <a:rPr lang="en-US" dirty="0"/>
              <a:t> de </a:t>
            </a:r>
            <a:r>
              <a:rPr lang="en-US" dirty="0" err="1"/>
              <a:t>asilo</a:t>
            </a:r>
            <a:endParaRPr lang="en-US" dirty="0"/>
          </a:p>
          <a:p>
            <a:r>
              <a:rPr lang="en-US" dirty="0" smtClean="0"/>
              <a:t>“</a:t>
            </a:r>
            <a:r>
              <a:rPr lang="en-US" dirty="0" err="1" smtClean="0"/>
              <a:t>D</a:t>
            </a:r>
            <a:r>
              <a:rPr lang="en-US" dirty="0" err="1" smtClean="0"/>
              <a:t>iscriminación</a:t>
            </a:r>
            <a:r>
              <a:rPr lang="en-US" dirty="0" smtClean="0"/>
              <a:t> </a:t>
            </a:r>
            <a:r>
              <a:rPr lang="en-US" dirty="0" err="1"/>
              <a:t>interseccional</a:t>
            </a:r>
            <a:r>
              <a:rPr lang="en-US" dirty="0"/>
              <a:t>"</a:t>
            </a:r>
          </a:p>
          <a:p>
            <a:pPr lvl="1"/>
            <a:r>
              <a:rPr lang="en-US" dirty="0" err="1"/>
              <a:t>Aislamiento</a:t>
            </a:r>
            <a:r>
              <a:rPr lang="en-US" dirty="0"/>
              <a:t> de la </a:t>
            </a:r>
            <a:r>
              <a:rPr lang="en-US" dirty="0" err="1"/>
              <a:t>comunidad</a:t>
            </a:r>
            <a:r>
              <a:rPr lang="en-US" dirty="0"/>
              <a:t> de </a:t>
            </a:r>
            <a:r>
              <a:rPr lang="en-US" dirty="0" err="1"/>
              <a:t>acogida</a:t>
            </a:r>
            <a:r>
              <a:rPr lang="en-US" dirty="0"/>
              <a:t>, de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refugiados</a:t>
            </a:r>
            <a:r>
              <a:rPr lang="en-US" dirty="0"/>
              <a:t> y de las </a:t>
            </a:r>
            <a:r>
              <a:rPr lang="en-US" dirty="0" err="1"/>
              <a:t>minorías</a:t>
            </a:r>
            <a:r>
              <a:rPr lang="en-US" dirty="0"/>
              <a:t> </a:t>
            </a:r>
            <a:r>
              <a:rPr lang="en-US" dirty="0" err="1"/>
              <a:t>sexuales</a:t>
            </a:r>
            <a:r>
              <a:rPr lang="en-US" dirty="0"/>
              <a:t> locales</a:t>
            </a:r>
            <a:endParaRPr lang="en-US" dirty="0" smtClean="0"/>
          </a:p>
          <a:p>
            <a:r>
              <a:rPr lang="en-US" dirty="0" err="1"/>
              <a:t>Exclusión</a:t>
            </a:r>
            <a:r>
              <a:rPr lang="en-US" dirty="0"/>
              <a:t> del </a:t>
            </a:r>
            <a:r>
              <a:rPr lang="en-US" dirty="0" err="1"/>
              <a:t>empleo</a:t>
            </a:r>
            <a:r>
              <a:rPr lang="en-US" dirty="0"/>
              <a:t>; </a:t>
            </a:r>
            <a:r>
              <a:rPr lang="en-US" dirty="0" err="1"/>
              <a:t>incapacidad</a:t>
            </a:r>
            <a:r>
              <a:rPr lang="en-US" dirty="0"/>
              <a:t> de </a:t>
            </a:r>
            <a:r>
              <a:rPr lang="en-US" dirty="0" err="1"/>
              <a:t>trabajar</a:t>
            </a:r>
            <a:endParaRPr lang="en-US" dirty="0"/>
          </a:p>
          <a:p>
            <a:r>
              <a:rPr lang="en-US" dirty="0" err="1"/>
              <a:t>Reducción</a:t>
            </a:r>
            <a:r>
              <a:rPr lang="en-US" dirty="0"/>
              <a:t> o </a:t>
            </a:r>
            <a:r>
              <a:rPr lang="en-US" dirty="0" err="1"/>
              <a:t>pérdida</a:t>
            </a:r>
            <a:r>
              <a:rPr lang="en-US" dirty="0"/>
              <a:t> de la </a:t>
            </a:r>
            <a:r>
              <a:rPr lang="en-US" dirty="0" err="1"/>
              <a:t>educación</a:t>
            </a:r>
            <a:endParaRPr lang="en-US" dirty="0"/>
          </a:p>
          <a:p>
            <a:r>
              <a:rPr lang="en-US" dirty="0" err="1"/>
              <a:t>Dependencia</a:t>
            </a:r>
            <a:r>
              <a:rPr lang="en-US" dirty="0"/>
              <a:t>/</a:t>
            </a:r>
            <a:r>
              <a:rPr lang="en-US" dirty="0" err="1"/>
              <a:t>aislamiento</a:t>
            </a:r>
            <a:endParaRPr lang="en-US" dirty="0"/>
          </a:p>
          <a:p>
            <a:r>
              <a:rPr lang="en-US" dirty="0" err="1"/>
              <a:t>Riesgo</a:t>
            </a:r>
            <a:r>
              <a:rPr lang="en-US" dirty="0"/>
              <a:t> de </a:t>
            </a:r>
            <a:r>
              <a:rPr lang="en-US" dirty="0" err="1"/>
              <a:t>abuso</a:t>
            </a:r>
            <a:r>
              <a:rPr lang="en-US" dirty="0"/>
              <a:t> de </a:t>
            </a:r>
            <a:r>
              <a:rPr lang="en-US" dirty="0" err="1"/>
              <a:t>sustancias</a:t>
            </a:r>
            <a:endParaRPr lang="en-US" dirty="0"/>
          </a:p>
          <a:p>
            <a:r>
              <a:rPr lang="en-US" dirty="0" err="1"/>
              <a:t>Riesgos</a:t>
            </a:r>
            <a:r>
              <a:rPr lang="en-US" dirty="0"/>
              <a:t> </a:t>
            </a:r>
            <a:r>
              <a:rPr lang="en-US" dirty="0" err="1"/>
              <a:t>asociados</a:t>
            </a:r>
            <a:r>
              <a:rPr lang="en-US" dirty="0"/>
              <a:t> con la </a:t>
            </a:r>
            <a:r>
              <a:rPr lang="en-US" dirty="0" err="1"/>
              <a:t>participación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actividades</a:t>
            </a:r>
            <a:r>
              <a:rPr lang="en-US" dirty="0"/>
              <a:t> </a:t>
            </a:r>
            <a:r>
              <a:rPr lang="en-US" dirty="0" err="1"/>
              <a:t>sexuales</a:t>
            </a:r>
            <a:r>
              <a:rPr lang="en-US" dirty="0"/>
              <a:t> para </a:t>
            </a:r>
            <a:r>
              <a:rPr lang="en-US" dirty="0" err="1"/>
              <a:t>sobrevivir</a:t>
            </a:r>
            <a:endParaRPr lang="en-US" dirty="0"/>
          </a:p>
          <a:p>
            <a:r>
              <a:rPr lang="en-US" dirty="0" err="1"/>
              <a:t>Victimización</a:t>
            </a:r>
            <a:r>
              <a:rPr lang="en-US" dirty="0"/>
              <a:t> </a:t>
            </a:r>
            <a:r>
              <a:rPr lang="en-US" dirty="0" err="1"/>
              <a:t>secundaria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parte de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proveedores</a:t>
            </a:r>
            <a:r>
              <a:rPr lang="en-US" dirty="0"/>
              <a:t> de </a:t>
            </a:r>
            <a:r>
              <a:rPr lang="en-US" dirty="0" err="1"/>
              <a:t>servicios</a:t>
            </a:r>
            <a:r>
              <a:rPr lang="en-US" dirty="0"/>
              <a:t> de </a:t>
            </a:r>
            <a:r>
              <a:rPr lang="en-US" dirty="0" err="1"/>
              <a:t>respuesta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Impacto de Largo Plazo de la VSG en el Sobreviviente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41247681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63041"/>
            <a:ext cx="8229600" cy="4772660"/>
          </a:xfrm>
        </p:spPr>
        <p:txBody>
          <a:bodyPr>
            <a:normAutofit/>
          </a:bodyPr>
          <a:lstStyle/>
          <a:p>
            <a:r>
              <a:rPr lang="en-US"/>
              <a:t>Estrés emocional, social y económico</a:t>
            </a:r>
          </a:p>
          <a:p>
            <a:r>
              <a:rPr lang="en-US"/>
              <a:t>Estigmatización social</a:t>
            </a:r>
          </a:p>
          <a:p>
            <a:r>
              <a:rPr lang="en-US"/>
              <a:t>Aislamiento</a:t>
            </a:r>
          </a:p>
          <a:p>
            <a:r>
              <a:rPr lang="en-US"/>
              <a:t>Tensiones en cuanto a roles de género y responsabilidades</a:t>
            </a:r>
          </a:p>
          <a:p>
            <a:r>
              <a:rPr lang="en-US"/>
              <a:t>Reducción de los ingresos</a:t>
            </a:r>
          </a:p>
          <a:p>
            <a:r>
              <a:rPr lang="en-US"/>
              <a:t>Aumento de los gastos</a:t>
            </a:r>
          </a:p>
          <a:p>
            <a:r>
              <a:rPr lang="en-US"/>
              <a:t>Vulnerabilidad a problemas relacionados con la salud mental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Impacto de Largo Plazo de la VSG en la Familia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2088641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Cita de un Refugiado Sobreviviente de Minoría Sexual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‘</a:t>
            </a:r>
            <a:r>
              <a:rPr lang="en-US" i="1"/>
              <a:t>Sé cómo esconderme para que  la gente no se entere de mí. Pero en casa, mis hijos son los que sufren porque los vecinos continúan diciendo que su madre lleva novias a su casa</a:t>
            </a:r>
            <a:r>
              <a:rPr lang="en-US"/>
              <a:t>.’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/>
              <a:t>Refugiada Lesbiana, 28 de mayo,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8151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350352"/>
            <a:ext cx="8229600" cy="5165725"/>
          </a:xfrm>
        </p:spPr>
        <p:txBody>
          <a:bodyPr>
            <a:noAutofit/>
          </a:bodyPr>
          <a:lstStyle/>
          <a:p>
            <a:pPr marL="6350" indent="-6350">
              <a:buNone/>
            </a:pPr>
            <a:r>
              <a:rPr lang="en-US" sz="2800" dirty="0"/>
              <a:t>Marcella </a:t>
            </a:r>
            <a:r>
              <a:rPr lang="en-US" sz="2800" dirty="0" err="1"/>
              <a:t>es</a:t>
            </a:r>
            <a:r>
              <a:rPr lang="en-US" sz="2800" dirty="0"/>
              <a:t> </a:t>
            </a:r>
            <a:r>
              <a:rPr lang="en-US" sz="2800" dirty="0" err="1"/>
              <a:t>una</a:t>
            </a:r>
            <a:r>
              <a:rPr lang="en-US" sz="2800" dirty="0"/>
              <a:t> </a:t>
            </a:r>
            <a:r>
              <a:rPr lang="en-US" sz="2800" dirty="0" err="1"/>
              <a:t>mujer</a:t>
            </a:r>
            <a:r>
              <a:rPr lang="en-US" sz="2800" dirty="0"/>
              <a:t> </a:t>
            </a:r>
            <a:r>
              <a:rPr lang="en-US" sz="2800" dirty="0" err="1"/>
              <a:t>transexual</a:t>
            </a:r>
            <a:r>
              <a:rPr lang="en-US" sz="2800" dirty="0"/>
              <a:t> de Colombia. </a:t>
            </a:r>
            <a:r>
              <a:rPr lang="en-US" sz="2800" dirty="0" err="1"/>
              <a:t>Huyó</a:t>
            </a:r>
            <a:r>
              <a:rPr lang="en-US" sz="2800" dirty="0"/>
              <a:t> a Ecuador </a:t>
            </a:r>
            <a:r>
              <a:rPr lang="en-US" sz="2800" dirty="0" err="1"/>
              <a:t>hace</a:t>
            </a:r>
            <a:r>
              <a:rPr lang="en-US" sz="2800" dirty="0"/>
              <a:t> </a:t>
            </a:r>
            <a:r>
              <a:rPr lang="en-US" sz="2800" dirty="0" err="1"/>
              <a:t>cuatro</a:t>
            </a:r>
            <a:r>
              <a:rPr lang="en-US" sz="2800" dirty="0"/>
              <a:t> </a:t>
            </a:r>
            <a:r>
              <a:rPr lang="en-US" sz="2800" dirty="0" err="1"/>
              <a:t>años</a:t>
            </a:r>
            <a:r>
              <a:rPr lang="en-US" sz="2800" dirty="0"/>
              <a:t>, </a:t>
            </a:r>
            <a:r>
              <a:rPr lang="en-US" sz="2800" dirty="0" err="1"/>
              <a:t>después</a:t>
            </a:r>
            <a:r>
              <a:rPr lang="en-US" sz="2800" dirty="0"/>
              <a:t> de que </a:t>
            </a:r>
            <a:r>
              <a:rPr lang="en-US" sz="2800" dirty="0" err="1"/>
              <a:t>unos</a:t>
            </a:r>
            <a:r>
              <a:rPr lang="en-US" sz="2800" dirty="0"/>
              <a:t> </a:t>
            </a:r>
            <a:r>
              <a:rPr lang="en-US" sz="2800" dirty="0" err="1"/>
              <a:t>pandilleros</a:t>
            </a:r>
            <a:r>
              <a:rPr lang="en-US" sz="2800" dirty="0"/>
              <a:t> la </a:t>
            </a:r>
            <a:r>
              <a:rPr lang="en-US" sz="2800" dirty="0" err="1"/>
              <a:t>violaron</a:t>
            </a:r>
            <a:r>
              <a:rPr lang="en-US" sz="2800" dirty="0"/>
              <a:t> </a:t>
            </a:r>
            <a:r>
              <a:rPr lang="en-US" sz="2800" dirty="0" err="1"/>
              <a:t>repetidamente</a:t>
            </a:r>
            <a:r>
              <a:rPr lang="en-US" sz="2800" dirty="0"/>
              <a:t> y </a:t>
            </a:r>
            <a:r>
              <a:rPr lang="en-US" sz="2800" dirty="0" err="1"/>
              <a:t>prometieron</a:t>
            </a:r>
            <a:r>
              <a:rPr lang="en-US" sz="2800" dirty="0"/>
              <a:t> "</a:t>
            </a:r>
            <a:r>
              <a:rPr lang="en-US" sz="2800" dirty="0" err="1"/>
              <a:t>limpiar</a:t>
            </a:r>
            <a:r>
              <a:rPr lang="en-US" sz="2800" dirty="0"/>
              <a:t>" el pueblo </a:t>
            </a:r>
            <a:r>
              <a:rPr lang="en-US" sz="2800" dirty="0" err="1"/>
              <a:t>donde</a:t>
            </a:r>
            <a:r>
              <a:rPr lang="en-US" sz="2800" dirty="0"/>
              <a:t> </a:t>
            </a:r>
            <a:r>
              <a:rPr lang="en-US" sz="2800" dirty="0" err="1"/>
              <a:t>ella</a:t>
            </a:r>
            <a:r>
              <a:rPr lang="en-US" sz="2800" dirty="0"/>
              <a:t> </a:t>
            </a:r>
            <a:r>
              <a:rPr lang="en-US" sz="2800" dirty="0" err="1"/>
              <a:t>vivía</a:t>
            </a:r>
            <a:r>
              <a:rPr lang="en-US" sz="2800" dirty="0"/>
              <a:t> de "</a:t>
            </a:r>
            <a:r>
              <a:rPr lang="en-US" sz="2800" dirty="0" err="1" smtClean="0"/>
              <a:t>degenerados</a:t>
            </a:r>
            <a:r>
              <a:rPr lang="en-US" sz="2800" dirty="0" smtClean="0"/>
              <a:t>." </a:t>
            </a:r>
            <a:r>
              <a:rPr lang="en-US" sz="2800" dirty="0"/>
              <a:t>Con </a:t>
            </a:r>
            <a:r>
              <a:rPr lang="en-US" sz="2800" dirty="0" err="1"/>
              <a:t>pocas</a:t>
            </a:r>
            <a:r>
              <a:rPr lang="en-US" sz="2800" dirty="0"/>
              <a:t> </a:t>
            </a:r>
            <a:r>
              <a:rPr lang="en-US" sz="2800" dirty="0" err="1"/>
              <a:t>oportunidades</a:t>
            </a:r>
            <a:r>
              <a:rPr lang="en-US" sz="2800" dirty="0"/>
              <a:t> para </a:t>
            </a:r>
            <a:r>
              <a:rPr lang="en-US" sz="2800" dirty="0" err="1"/>
              <a:t>mantenerse</a:t>
            </a:r>
            <a:r>
              <a:rPr lang="en-US" sz="2800" dirty="0"/>
              <a:t>, Marcella de </a:t>
            </a:r>
            <a:r>
              <a:rPr lang="en-US" sz="2800" dirty="0" err="1"/>
              <a:t>dedica</a:t>
            </a:r>
            <a:r>
              <a:rPr lang="en-US" sz="2800" dirty="0"/>
              <a:t> al </a:t>
            </a:r>
            <a:r>
              <a:rPr lang="en-US" sz="2800" dirty="0" err="1"/>
              <a:t>trabajo</a:t>
            </a:r>
            <a:r>
              <a:rPr lang="en-US" sz="2800" dirty="0"/>
              <a:t> sexual. Ella ha </a:t>
            </a:r>
            <a:r>
              <a:rPr lang="en-US" sz="2800" dirty="0" err="1"/>
              <a:t>sido</a:t>
            </a:r>
            <a:r>
              <a:rPr lang="en-US" sz="2800" dirty="0"/>
              <a:t> </a:t>
            </a:r>
            <a:r>
              <a:rPr lang="en-US" sz="2800" dirty="0" err="1"/>
              <a:t>objeto</a:t>
            </a:r>
            <a:r>
              <a:rPr lang="en-US" sz="2800" dirty="0"/>
              <a:t> de </a:t>
            </a:r>
            <a:r>
              <a:rPr lang="en-US" sz="2800" dirty="0" err="1"/>
              <a:t>violencia</a:t>
            </a:r>
            <a:r>
              <a:rPr lang="en-US" sz="2800" dirty="0"/>
              <a:t> </a:t>
            </a:r>
            <a:r>
              <a:rPr lang="en-US" sz="2800" dirty="0" err="1"/>
              <a:t>física</a:t>
            </a:r>
            <a:r>
              <a:rPr lang="en-US" sz="2800" dirty="0"/>
              <a:t> y sexual de parte de </a:t>
            </a:r>
            <a:r>
              <a:rPr lang="en-US" sz="2800" dirty="0" err="1"/>
              <a:t>clientes</a:t>
            </a:r>
            <a:r>
              <a:rPr lang="en-US" sz="2800" dirty="0"/>
              <a:t> y de </a:t>
            </a:r>
            <a:r>
              <a:rPr lang="en-US" sz="2800" dirty="0" err="1"/>
              <a:t>otros</a:t>
            </a:r>
            <a:r>
              <a:rPr lang="en-US" sz="2800" dirty="0"/>
              <a:t> </a:t>
            </a:r>
            <a:r>
              <a:rPr lang="en-US" sz="2800" dirty="0" err="1"/>
              <a:t>trabajadores</a:t>
            </a:r>
            <a:r>
              <a:rPr lang="en-US" sz="2800" dirty="0"/>
              <a:t> </a:t>
            </a:r>
            <a:r>
              <a:rPr lang="en-US" sz="2800" dirty="0" err="1"/>
              <a:t>transexuales</a:t>
            </a:r>
            <a:r>
              <a:rPr lang="en-US" sz="2800" dirty="0"/>
              <a:t>. </a:t>
            </a:r>
            <a:r>
              <a:rPr lang="en-US" sz="2800" dirty="0" err="1"/>
              <a:t>Cuando</a:t>
            </a:r>
            <a:r>
              <a:rPr lang="en-US" sz="2800" dirty="0"/>
              <a:t> </a:t>
            </a:r>
            <a:r>
              <a:rPr lang="en-US" sz="2800" dirty="0" err="1"/>
              <a:t>ella</a:t>
            </a:r>
            <a:r>
              <a:rPr lang="en-US" sz="2800" dirty="0"/>
              <a:t> se </a:t>
            </a:r>
            <a:r>
              <a:rPr lang="en-US" sz="2800" dirty="0" err="1"/>
              <a:t>queja</a:t>
            </a:r>
            <a:r>
              <a:rPr lang="en-US" sz="2800" dirty="0"/>
              <a:t> con la </a:t>
            </a:r>
            <a:r>
              <a:rPr lang="en-US" sz="2800" dirty="0" err="1"/>
              <a:t>policía</a:t>
            </a:r>
            <a:r>
              <a:rPr lang="en-US" sz="2800" dirty="0"/>
              <a:t>, le </a:t>
            </a:r>
            <a:r>
              <a:rPr lang="en-US" sz="2800" dirty="0" err="1"/>
              <a:t>dicen</a:t>
            </a:r>
            <a:r>
              <a:rPr lang="en-US" sz="2800" dirty="0"/>
              <a:t> que se </a:t>
            </a:r>
            <a:r>
              <a:rPr lang="en-US" sz="2800" dirty="0" err="1"/>
              <a:t>vaya</a:t>
            </a:r>
            <a:r>
              <a:rPr lang="en-US" sz="2800" dirty="0"/>
              <a:t>. Se ha </a:t>
            </a:r>
            <a:r>
              <a:rPr lang="en-US" sz="2800" dirty="0" err="1"/>
              <a:t>vuelto</a:t>
            </a:r>
            <a:r>
              <a:rPr lang="en-US" sz="2800" dirty="0"/>
              <a:t> </a:t>
            </a:r>
            <a:r>
              <a:rPr lang="en-US" sz="2800" dirty="0" err="1"/>
              <a:t>bastante</a:t>
            </a:r>
            <a:r>
              <a:rPr lang="en-US" sz="2800" dirty="0"/>
              <a:t> </a:t>
            </a:r>
            <a:r>
              <a:rPr lang="en-US" sz="2800" dirty="0" err="1" smtClean="0"/>
              <a:t>deprimida</a:t>
            </a:r>
            <a:r>
              <a:rPr lang="en-US" sz="2800" dirty="0" smtClean="0"/>
              <a:t>. </a:t>
            </a:r>
            <a:r>
              <a:rPr lang="en-US" sz="2800" dirty="0" err="1"/>
              <a:t>Por</a:t>
            </a:r>
            <a:r>
              <a:rPr lang="en-US" sz="2800" dirty="0"/>
              <a:t> </a:t>
            </a:r>
            <a:r>
              <a:rPr lang="en-US" sz="2800" dirty="0" err="1"/>
              <a:t>una</a:t>
            </a:r>
            <a:r>
              <a:rPr lang="en-US" sz="2800" dirty="0"/>
              <a:t> </a:t>
            </a:r>
            <a:r>
              <a:rPr lang="en-US" sz="2800" dirty="0" err="1"/>
              <a:t>semana</a:t>
            </a:r>
            <a:r>
              <a:rPr lang="en-US" sz="2800" dirty="0"/>
              <a:t> se ha </a:t>
            </a:r>
            <a:r>
              <a:rPr lang="en-US" sz="2800" dirty="0" err="1"/>
              <a:t>quedado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</a:t>
            </a:r>
            <a:r>
              <a:rPr lang="en-US" sz="2800" dirty="0" err="1"/>
              <a:t>su</a:t>
            </a:r>
            <a:r>
              <a:rPr lang="en-US" sz="2800" dirty="0"/>
              <a:t> casa con el </a:t>
            </a:r>
            <a:r>
              <a:rPr lang="en-US" sz="2800" dirty="0" err="1"/>
              <a:t>teléfono</a:t>
            </a:r>
            <a:r>
              <a:rPr lang="en-US" sz="2800" dirty="0"/>
              <a:t> </a:t>
            </a:r>
            <a:r>
              <a:rPr lang="en-US" sz="2800" dirty="0" err="1"/>
              <a:t>desconectado</a:t>
            </a:r>
            <a:r>
              <a:rPr lang="en-US" sz="2800" dirty="0"/>
              <a:t>. </a:t>
            </a:r>
            <a:r>
              <a:rPr lang="en-US" sz="2800" dirty="0" err="1"/>
              <a:t>Esto</a:t>
            </a:r>
            <a:r>
              <a:rPr lang="en-US" sz="2800" dirty="0"/>
              <a:t> </a:t>
            </a:r>
            <a:r>
              <a:rPr lang="en-US" sz="2800" dirty="0" err="1"/>
              <a:t>ocasionó</a:t>
            </a:r>
            <a:r>
              <a:rPr lang="en-US" sz="2800" dirty="0"/>
              <a:t> que </a:t>
            </a:r>
            <a:r>
              <a:rPr lang="en-US" sz="2800" dirty="0" err="1"/>
              <a:t>su</a:t>
            </a:r>
            <a:r>
              <a:rPr lang="en-US" sz="2800" dirty="0"/>
              <a:t> </a:t>
            </a:r>
            <a:r>
              <a:rPr lang="en-US" sz="2800" dirty="0" err="1"/>
              <a:t>hermana</a:t>
            </a:r>
            <a:r>
              <a:rPr lang="en-US" sz="2800" dirty="0"/>
              <a:t>, a </a:t>
            </a:r>
            <a:r>
              <a:rPr lang="en-US" sz="2800" dirty="0" err="1"/>
              <a:t>quien</a:t>
            </a:r>
            <a:r>
              <a:rPr lang="en-US" sz="2800" dirty="0"/>
              <a:t> Marcella llama dos </a:t>
            </a:r>
            <a:r>
              <a:rPr lang="en-US" sz="2800" dirty="0" err="1"/>
              <a:t>veces</a:t>
            </a:r>
            <a:r>
              <a:rPr lang="en-US" sz="2800" dirty="0"/>
              <a:t> </a:t>
            </a:r>
            <a:r>
              <a:rPr lang="en-US" sz="2800" dirty="0" err="1"/>
              <a:t>por</a:t>
            </a:r>
            <a:r>
              <a:rPr lang="en-US" sz="2800" dirty="0"/>
              <a:t> </a:t>
            </a:r>
            <a:r>
              <a:rPr lang="en-US" sz="2800" dirty="0" err="1"/>
              <a:t>semana</a:t>
            </a:r>
            <a:r>
              <a:rPr lang="en-US" sz="2800" dirty="0"/>
              <a:t>, se </a:t>
            </a:r>
            <a:r>
              <a:rPr lang="en-US" sz="2800" dirty="0" err="1"/>
              <a:t>preocupara</a:t>
            </a:r>
            <a:r>
              <a:rPr lang="en-US" sz="2800" dirty="0"/>
              <a:t> </a:t>
            </a:r>
            <a:r>
              <a:rPr lang="en-US" sz="2800" dirty="0" err="1"/>
              <a:t>por</a:t>
            </a:r>
            <a:r>
              <a:rPr lang="en-US" sz="2800" dirty="0"/>
              <a:t> </a:t>
            </a:r>
            <a:r>
              <a:rPr lang="en-US" sz="2800" dirty="0" err="1"/>
              <a:t>su</a:t>
            </a:r>
            <a:r>
              <a:rPr lang="en-US" sz="2800" dirty="0"/>
              <a:t> </a:t>
            </a:r>
            <a:r>
              <a:rPr lang="en-US" sz="2800" dirty="0" err="1"/>
              <a:t>seguridad</a:t>
            </a:r>
            <a:r>
              <a:rPr lang="en-US" sz="2800" dirty="0"/>
              <a:t>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Estudio de Caso: </a:t>
            </a:r>
            <a:r>
              <a:rPr lang="en-US" b="0"/>
              <a:t>Marcella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4400345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63041"/>
            <a:ext cx="8229600" cy="479806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/>
              <a:t>Consecuencias Físicas y de Salud Mental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/>
              <a:t>Consecuencias Psicosociales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Consecuencias Económicas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/>
              <a:t>Consecuencias que Afectan a la Familia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Estudio de Caso: </a:t>
            </a:r>
            <a:r>
              <a:rPr lang="en-US" b="0"/>
              <a:t>Marcella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4400345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63041"/>
            <a:ext cx="8229600" cy="4804410"/>
          </a:xfrm>
        </p:spPr>
        <p:txBody>
          <a:bodyPr>
            <a:normAutofit fontScale="92500" lnSpcReduction="10000"/>
          </a:bodyPr>
          <a:lstStyle/>
          <a:p>
            <a:r>
              <a:rPr lang="en-US"/>
              <a:t>La VSG presenta un sinnúmero de consecuencias psicológicas, psicosociales y psicosexuales</a:t>
            </a:r>
          </a:p>
          <a:p>
            <a:r>
              <a:rPr lang="en-US"/>
              <a:t>La VSG no solamente impacta a los sobrevivientes, sino también a las familias y a las comunidades</a:t>
            </a:r>
            <a:endParaRPr lang="en-US" dirty="0" smtClean="0"/>
          </a:p>
          <a:p>
            <a:r>
              <a:rPr lang="en-US"/>
              <a:t>Los refugiados pertenecientes a minorías sexuales podrían enfrentar más exposición a la VSG en el país de asilo</a:t>
            </a:r>
            <a:endParaRPr lang="en-US" dirty="0" smtClean="0"/>
          </a:p>
          <a:p>
            <a:r>
              <a:rPr lang="en-US"/>
              <a:t>También enfrentan consecuencias psicológicas y psicosociales debido a la discriminación por parte de la comunidad y los proveedores de servicios</a:t>
            </a:r>
          </a:p>
          <a:p>
            <a:r>
              <a:rPr lang="en-US"/>
              <a:t>Los refugiados pertenecientes a minorías sexuales utilizan el autoaislamiento como un mecanismo de defensa para sobrevivir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Resumen</a:t>
            </a:r>
          </a:p>
        </p:txBody>
      </p:sp>
    </p:spTree>
    <p:extLst>
      <p:ext uri="{BB962C8B-B14F-4D97-AF65-F5344CB8AC3E}">
        <p14:creationId xmlns:p14="http://schemas.microsoft.com/office/powerpoint/2010/main" val="11955261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17184" y="2185659"/>
            <a:ext cx="5545791" cy="2474260"/>
          </a:xfrm>
        </p:spPr>
        <p:txBody>
          <a:bodyPr>
            <a:normAutofit/>
          </a:bodyPr>
          <a:lstStyle/>
          <a:p>
            <a:pPr algn="r"/>
            <a:endParaRPr lang="en-US" sz="7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902234" cy="1117600"/>
          </a:xfrm>
        </p:spPr>
        <p:txBody>
          <a:bodyPr/>
          <a:lstStyle/>
          <a:p>
            <a:r>
              <a:rPr lang="en-US"/>
              <a:t>Objetivos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905250" y="1463040"/>
            <a:ext cx="4810124" cy="4794885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100"/>
              <a:t>Al finalizar la sesión los participantes serán capaces de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100"/>
              <a:t>Entender el impacto de la VSG en los sobrevivientes, con un enfoque en los refugiados pertenecientes a minorías sexuales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100"/>
              <a:t>Reconocer las necesidades específicas de los refugiados pertenecientes a minorías sexuales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63040"/>
            <a:ext cx="3225114" cy="2418836"/>
          </a:xfrm>
          <a:prstGeom prst="rect">
            <a:avLst/>
          </a:prstGeom>
          <a:ln>
            <a:solidFill>
              <a:srgbClr val="203F6E"/>
            </a:solidFill>
          </a:ln>
        </p:spPr>
      </p:pic>
    </p:spTree>
    <p:extLst>
      <p:ext uri="{BB962C8B-B14F-4D97-AF65-F5344CB8AC3E}">
        <p14:creationId xmlns:p14="http://schemas.microsoft.com/office/powerpoint/2010/main" val="4232990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idx="4294967295"/>
          </p:nvPr>
        </p:nvSpPr>
        <p:spPr>
          <a:xfrm>
            <a:off x="457200" y="1463040"/>
            <a:ext cx="8229600" cy="4785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2C5697"/>
                </a:solidFill>
              </a:rPr>
              <a:t>Lluvia</a:t>
            </a:r>
            <a:r>
              <a:rPr lang="en-US" b="1" dirty="0">
                <a:solidFill>
                  <a:srgbClr val="2C5697"/>
                </a:solidFill>
              </a:rPr>
              <a:t> de </a:t>
            </a:r>
            <a:r>
              <a:rPr lang="en-US" b="1" dirty="0" smtClean="0">
                <a:solidFill>
                  <a:srgbClr val="2C5697"/>
                </a:solidFill>
              </a:rPr>
              <a:t>Ideas </a:t>
            </a:r>
            <a:r>
              <a:rPr lang="en-US" b="1" dirty="0" err="1">
                <a:solidFill>
                  <a:srgbClr val="2C5697"/>
                </a:solidFill>
              </a:rPr>
              <a:t>en</a:t>
            </a:r>
            <a:r>
              <a:rPr lang="en-US" b="1" dirty="0">
                <a:solidFill>
                  <a:srgbClr val="2C5697"/>
                </a:solidFill>
              </a:rPr>
              <a:t> </a:t>
            </a:r>
            <a:r>
              <a:rPr lang="en-US" b="1" dirty="0" err="1">
                <a:solidFill>
                  <a:srgbClr val="2C5697"/>
                </a:solidFill>
              </a:rPr>
              <a:t>Grupo</a:t>
            </a:r>
            <a:endParaRPr lang="en-US" b="1" dirty="0">
              <a:solidFill>
                <a:srgbClr val="2C5697"/>
              </a:solidFill>
            </a:endParaRPr>
          </a:p>
          <a:p>
            <a:pPr marL="0" indent="0">
              <a:buNone/>
            </a:pPr>
            <a:endParaRPr lang="en-US" sz="2000" dirty="0"/>
          </a:p>
          <a:p>
            <a:pPr marL="512064" indent="-512064"/>
            <a:r>
              <a:rPr lang="en-US" dirty="0"/>
              <a:t>¿</a:t>
            </a:r>
            <a:r>
              <a:rPr lang="en-US" dirty="0" err="1"/>
              <a:t>Cuáles</a:t>
            </a:r>
            <a:r>
              <a:rPr lang="en-US" dirty="0"/>
              <a:t> son las </a:t>
            </a:r>
            <a:r>
              <a:rPr lang="en-US" dirty="0" err="1"/>
              <a:t>consecuencias</a:t>
            </a:r>
            <a:r>
              <a:rPr lang="en-US" dirty="0"/>
              <a:t> de la </a:t>
            </a:r>
            <a:r>
              <a:rPr lang="en-US" dirty="0" smtClean="0"/>
              <a:t>VSG </a:t>
            </a:r>
            <a:r>
              <a:rPr lang="en-US" dirty="0" err="1"/>
              <a:t>en</a:t>
            </a:r>
            <a:endParaRPr lang="en-US" dirty="0"/>
          </a:p>
          <a:p>
            <a:pPr marL="912114" lvl="1" indent="-512064"/>
            <a:r>
              <a:rPr lang="en-US" dirty="0" smtClean="0"/>
              <a:t>¿Un </a:t>
            </a:r>
            <a:r>
              <a:rPr lang="en-US" dirty="0" err="1"/>
              <a:t>sobreviviente</a:t>
            </a:r>
            <a:r>
              <a:rPr lang="en-US" dirty="0"/>
              <a:t>?</a:t>
            </a:r>
          </a:p>
          <a:p>
            <a:pPr marL="912114" lvl="1" indent="-512064"/>
            <a:r>
              <a:rPr lang="en-US" dirty="0"/>
              <a:t>¿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familia</a:t>
            </a:r>
            <a:r>
              <a:rPr lang="en-US" dirty="0"/>
              <a:t>?</a:t>
            </a:r>
          </a:p>
          <a:p>
            <a:pPr marL="912114" lvl="1" indent="-512064"/>
            <a:r>
              <a:rPr lang="en-US" dirty="0"/>
              <a:t>¿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comunidad</a:t>
            </a:r>
            <a:r>
              <a:rPr lang="en-US" dirty="0"/>
              <a:t>?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Consecuencias</a:t>
            </a:r>
            <a:r>
              <a:rPr lang="en-US" dirty="0"/>
              <a:t> e </a:t>
            </a:r>
            <a:r>
              <a:rPr lang="en-US" dirty="0" err="1"/>
              <a:t>I</a:t>
            </a:r>
            <a:r>
              <a:rPr lang="en-US" dirty="0" err="1" smtClean="0"/>
              <a:t>mpacto</a:t>
            </a:r>
            <a:r>
              <a:rPr lang="en-US" dirty="0" smtClean="0"/>
              <a:t> </a:t>
            </a:r>
            <a:r>
              <a:rPr lang="en-US" dirty="0"/>
              <a:t>de la VSG</a:t>
            </a:r>
          </a:p>
        </p:txBody>
      </p:sp>
    </p:spTree>
    <p:extLst>
      <p:ext uri="{BB962C8B-B14F-4D97-AF65-F5344CB8AC3E}">
        <p14:creationId xmlns:p14="http://schemas.microsoft.com/office/powerpoint/2010/main" val="2221730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63040"/>
            <a:ext cx="3787422" cy="44805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/>
              <a:t>Consecuencias Físicas</a:t>
            </a:r>
          </a:p>
          <a:p>
            <a:r>
              <a:rPr lang="en-US"/>
              <a:t>Huesos rotos</a:t>
            </a:r>
          </a:p>
          <a:p>
            <a:r>
              <a:rPr lang="en-US"/>
              <a:t>Daño a órganos</a:t>
            </a:r>
          </a:p>
          <a:p>
            <a:r>
              <a:rPr lang="en-US"/>
              <a:t>Sangrado</a:t>
            </a:r>
          </a:p>
          <a:p>
            <a:r>
              <a:rPr lang="en-US"/>
              <a:t>Hemorroides</a:t>
            </a:r>
          </a:p>
          <a:p>
            <a:r>
              <a:rPr lang="en-US"/>
              <a:t>Deficiencias funcionales y discapacidades permanentes</a:t>
            </a:r>
          </a:p>
          <a:p>
            <a:r>
              <a:rPr lang="en-US"/>
              <a:t>Daño al ano y pérdida del control sobre las heces</a:t>
            </a:r>
            <a:endParaRPr lang="en-US" dirty="0" smtClean="0"/>
          </a:p>
          <a:p>
            <a:r>
              <a:rPr lang="en-US"/>
              <a:t>Muerte</a:t>
            </a:r>
            <a:endParaRPr lang="en-US" dirty="0"/>
          </a:p>
          <a:p>
            <a:pPr marL="0" indent="0">
              <a:buNone/>
            </a:pPr>
            <a:endParaRPr lang="en-US" sz="3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Consecuencias Físicas de la VSG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4294967295"/>
          </p:nvPr>
        </p:nvSpPr>
        <p:spPr>
          <a:xfrm>
            <a:off x="4667750" y="1463039"/>
            <a:ext cx="4019049" cy="448056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/>
              <a:t>Consecuencias en la Salud Reproductiva</a:t>
            </a:r>
          </a:p>
          <a:p>
            <a:r>
              <a:rPr lang="en-US"/>
              <a:t>Enfermedad inflamatoria pélvica</a:t>
            </a:r>
          </a:p>
          <a:p>
            <a:r>
              <a:rPr lang="en-US"/>
              <a:t>Infecciones sexualmente transmitidas</a:t>
            </a:r>
          </a:p>
          <a:p>
            <a:r>
              <a:rPr lang="en-US"/>
              <a:t>Embarazos no deseados</a:t>
            </a:r>
          </a:p>
          <a:p>
            <a:r>
              <a:rPr lang="en-US"/>
              <a:t>Aborto espontáneo</a:t>
            </a:r>
          </a:p>
          <a:p>
            <a:r>
              <a:rPr lang="en-US"/>
              <a:t>Fístula y efectos en la salud reproductiva relacionados</a:t>
            </a:r>
          </a:p>
          <a:p>
            <a:r>
              <a:rPr lang="en-US"/>
              <a:t>Disfunción sexual fisiognómica</a:t>
            </a:r>
          </a:p>
          <a:p>
            <a:r>
              <a:rPr lang="en-US"/>
              <a:t>Infertilidad</a:t>
            </a:r>
            <a:endParaRPr lang="en-US" dirty="0"/>
          </a:p>
          <a:p>
            <a:pPr marL="0" indent="0"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862475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495414" cy="1032933"/>
          </a:xfrm>
        </p:spPr>
        <p:txBody>
          <a:bodyPr>
            <a:normAutofit fontScale="90000"/>
          </a:bodyPr>
          <a:lstStyle/>
          <a:p>
            <a:r>
              <a:rPr lang="en-US"/>
              <a:t>Cita de un Refugiado Sobreviviente de Minoría Sexual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‘</a:t>
            </a:r>
            <a:r>
              <a:rPr lang="en-US" i="1" dirty="0" err="1"/>
              <a:t>Cuando</a:t>
            </a:r>
            <a:r>
              <a:rPr lang="en-US" i="1" dirty="0"/>
              <a:t> </a:t>
            </a:r>
            <a:r>
              <a:rPr lang="en-US" i="1" dirty="0" err="1"/>
              <a:t>estaba</a:t>
            </a:r>
            <a:r>
              <a:rPr lang="en-US" i="1" dirty="0"/>
              <a:t> </a:t>
            </a:r>
            <a:r>
              <a:rPr lang="en-US" i="1" dirty="0" err="1"/>
              <a:t>deprimido</a:t>
            </a:r>
            <a:r>
              <a:rPr lang="en-US" i="1" dirty="0"/>
              <a:t> y mi </a:t>
            </a:r>
            <a:r>
              <a:rPr lang="en-US" i="1" dirty="0" err="1"/>
              <a:t>cerebro</a:t>
            </a:r>
            <a:r>
              <a:rPr lang="en-US" i="1" dirty="0"/>
              <a:t> </a:t>
            </a:r>
            <a:r>
              <a:rPr lang="en-US" i="1" dirty="0" err="1"/>
              <a:t>estaba</a:t>
            </a:r>
            <a:r>
              <a:rPr lang="en-US" i="1" dirty="0"/>
              <a:t> </a:t>
            </a:r>
            <a:r>
              <a:rPr lang="en-US" i="1" dirty="0" err="1"/>
              <a:t>muy</a:t>
            </a:r>
            <a:r>
              <a:rPr lang="en-US" i="1" dirty="0"/>
              <a:t>... </a:t>
            </a:r>
            <a:r>
              <a:rPr lang="en-US" i="1" dirty="0" err="1"/>
              <a:t>Realmente</a:t>
            </a:r>
            <a:r>
              <a:rPr lang="en-US" i="1" dirty="0"/>
              <a:t>, no </a:t>
            </a:r>
            <a:r>
              <a:rPr lang="en-US" i="1" dirty="0" err="1"/>
              <a:t>sé</a:t>
            </a:r>
            <a:r>
              <a:rPr lang="en-US" i="1" dirty="0"/>
              <a:t> </a:t>
            </a:r>
            <a:r>
              <a:rPr lang="en-US" i="1" dirty="0" err="1"/>
              <a:t>cómo</a:t>
            </a:r>
            <a:r>
              <a:rPr lang="en-US" i="1" dirty="0"/>
              <a:t> </a:t>
            </a:r>
            <a:r>
              <a:rPr lang="en-US" i="1" dirty="0" err="1"/>
              <a:t>explicar</a:t>
            </a:r>
            <a:r>
              <a:rPr lang="en-US" i="1" dirty="0"/>
              <a:t> </a:t>
            </a:r>
            <a:r>
              <a:rPr lang="en-US" i="1" dirty="0" err="1"/>
              <a:t>eso</a:t>
            </a:r>
            <a:r>
              <a:rPr lang="en-US" i="1" dirty="0"/>
              <a:t>. No </a:t>
            </a:r>
            <a:r>
              <a:rPr lang="en-US" i="1" dirty="0" err="1"/>
              <a:t>podía</a:t>
            </a:r>
            <a:r>
              <a:rPr lang="en-US" i="1" dirty="0"/>
              <a:t> </a:t>
            </a:r>
            <a:r>
              <a:rPr lang="en-US" i="1" dirty="0" err="1"/>
              <a:t>escribir</a:t>
            </a:r>
            <a:r>
              <a:rPr lang="en-US" i="1" dirty="0"/>
              <a:t> </a:t>
            </a:r>
            <a:r>
              <a:rPr lang="en-US" i="1" dirty="0" err="1"/>
              <a:t>ni</a:t>
            </a:r>
            <a:r>
              <a:rPr lang="en-US" i="1" dirty="0"/>
              <a:t> </a:t>
            </a:r>
            <a:r>
              <a:rPr lang="en-US" i="1" dirty="0" err="1"/>
              <a:t>siquiera</a:t>
            </a:r>
            <a:r>
              <a:rPr lang="en-US" i="1" dirty="0"/>
              <a:t> </a:t>
            </a:r>
            <a:r>
              <a:rPr lang="en-US" i="1" dirty="0" err="1"/>
              <a:t>una</a:t>
            </a:r>
            <a:r>
              <a:rPr lang="en-US" i="1" dirty="0"/>
              <a:t> </a:t>
            </a:r>
            <a:r>
              <a:rPr lang="en-US" i="1" dirty="0" err="1"/>
              <a:t>frase</a:t>
            </a:r>
            <a:r>
              <a:rPr lang="en-US" i="1" dirty="0"/>
              <a:t>. </a:t>
            </a:r>
            <a:r>
              <a:rPr lang="en-US" i="1" dirty="0" err="1"/>
              <a:t>Así</a:t>
            </a:r>
            <a:r>
              <a:rPr lang="en-US" i="1" dirty="0"/>
              <a:t> que </a:t>
            </a:r>
            <a:r>
              <a:rPr lang="en-US" i="1" dirty="0" err="1"/>
              <a:t>comencé</a:t>
            </a:r>
            <a:r>
              <a:rPr lang="en-US" i="1" dirty="0"/>
              <a:t> a </a:t>
            </a:r>
            <a:r>
              <a:rPr lang="en-US" i="1" dirty="0" err="1"/>
              <a:t>ir</a:t>
            </a:r>
            <a:r>
              <a:rPr lang="en-US" i="1" dirty="0"/>
              <a:t> a </a:t>
            </a:r>
            <a:r>
              <a:rPr lang="en-US" i="1" dirty="0" err="1"/>
              <a:t>consejería</a:t>
            </a:r>
            <a:r>
              <a:rPr lang="en-US" i="1" dirty="0"/>
              <a:t>. </a:t>
            </a:r>
            <a:r>
              <a:rPr lang="en-US" i="1" dirty="0" err="1"/>
              <a:t>Traté</a:t>
            </a:r>
            <a:r>
              <a:rPr lang="en-US" i="1" dirty="0"/>
              <a:t> de </a:t>
            </a:r>
            <a:r>
              <a:rPr lang="en-US" i="1" dirty="0" err="1"/>
              <a:t>ver</a:t>
            </a:r>
            <a:r>
              <a:rPr lang="en-US" i="1" dirty="0"/>
              <a:t> </a:t>
            </a:r>
            <a:r>
              <a:rPr lang="en-US" i="1" dirty="0" err="1"/>
              <a:t>si</a:t>
            </a:r>
            <a:r>
              <a:rPr lang="en-US" i="1" dirty="0"/>
              <a:t> </a:t>
            </a:r>
            <a:r>
              <a:rPr lang="en-US" i="1" dirty="0" err="1"/>
              <a:t>podía</a:t>
            </a:r>
            <a:r>
              <a:rPr lang="en-US" i="1" dirty="0"/>
              <a:t> </a:t>
            </a:r>
            <a:r>
              <a:rPr lang="en-US" i="1" dirty="0" err="1"/>
              <a:t>usar</a:t>
            </a:r>
            <a:r>
              <a:rPr lang="en-US" i="1" dirty="0"/>
              <a:t> mi </a:t>
            </a:r>
            <a:r>
              <a:rPr lang="en-US" i="1" dirty="0" err="1"/>
              <a:t>cerebro</a:t>
            </a:r>
            <a:r>
              <a:rPr lang="en-US" i="1" dirty="0"/>
              <a:t> </a:t>
            </a:r>
            <a:r>
              <a:rPr lang="en-US" i="1" dirty="0" err="1"/>
              <a:t>otra</a:t>
            </a:r>
            <a:r>
              <a:rPr lang="en-US" i="1" dirty="0"/>
              <a:t> </a:t>
            </a:r>
            <a:r>
              <a:rPr lang="en-US" i="1" dirty="0" err="1"/>
              <a:t>vez</a:t>
            </a:r>
            <a:r>
              <a:rPr lang="en-US" i="1" dirty="0"/>
              <a:t> </a:t>
            </a:r>
            <a:r>
              <a:rPr lang="en-US" i="1" dirty="0" err="1"/>
              <a:t>porque</a:t>
            </a:r>
            <a:r>
              <a:rPr lang="en-US" i="1" dirty="0"/>
              <a:t> </a:t>
            </a:r>
            <a:r>
              <a:rPr lang="en-US" i="1" dirty="0" err="1"/>
              <a:t>había</a:t>
            </a:r>
            <a:r>
              <a:rPr lang="en-US" i="1" dirty="0"/>
              <a:t> </a:t>
            </a:r>
            <a:r>
              <a:rPr lang="en-US" i="1" dirty="0" err="1"/>
              <a:t>terminado</a:t>
            </a:r>
            <a:r>
              <a:rPr lang="en-US" i="1" dirty="0"/>
              <a:t> la </a:t>
            </a:r>
            <a:r>
              <a:rPr lang="en-US" i="1" dirty="0" err="1"/>
              <a:t>universidad</a:t>
            </a:r>
            <a:r>
              <a:rPr lang="en-US" dirty="0"/>
              <a:t>.’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err="1"/>
              <a:t>Refugiado</a:t>
            </a:r>
            <a:r>
              <a:rPr lang="en-US" sz="2800" dirty="0"/>
              <a:t> </a:t>
            </a:r>
            <a:r>
              <a:rPr lang="en-US" sz="2800" dirty="0" err="1"/>
              <a:t>Masculino</a:t>
            </a:r>
            <a:r>
              <a:rPr lang="en-US" sz="2800" dirty="0"/>
              <a:t> </a:t>
            </a:r>
            <a:r>
              <a:rPr lang="en-US" sz="2800" dirty="0" err="1"/>
              <a:t>Transexual</a:t>
            </a:r>
            <a:r>
              <a:rPr lang="en-US" sz="2800" dirty="0"/>
              <a:t>, 10 de </a:t>
            </a:r>
            <a:r>
              <a:rPr lang="en-US" sz="2800" dirty="0" err="1"/>
              <a:t>enero</a:t>
            </a:r>
            <a:r>
              <a:rPr lang="en-US" sz="2800" dirty="0"/>
              <a:t>, </a:t>
            </a:r>
            <a:r>
              <a:rPr lang="en-US" sz="2800" dirty="0" smtClean="0"/>
              <a:t>2014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76921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idx="4294967295"/>
          </p:nvPr>
        </p:nvSpPr>
        <p:spPr>
          <a:xfrm>
            <a:off x="457200" y="1463040"/>
            <a:ext cx="8229600" cy="4798060"/>
          </a:xfrm>
        </p:spPr>
        <p:txBody>
          <a:bodyPr>
            <a:normAutofit lnSpcReduction="10000"/>
          </a:bodyPr>
          <a:lstStyle/>
          <a:p>
            <a:pPr marL="512064" indent="-512064"/>
            <a:r>
              <a:rPr lang="en-US"/>
              <a:t>Sentimientos de vergüenza, humillación, ira, temor, aislamiento, baja autoestima</a:t>
            </a:r>
            <a:endParaRPr lang="en-US" dirty="0"/>
          </a:p>
          <a:p>
            <a:pPr marL="512064" indent="-512064"/>
            <a:r>
              <a:rPr lang="en-US" sz="3000"/>
              <a:t>Pensamientos suicidas, intentos de suicidio, autolesiones</a:t>
            </a:r>
            <a:endParaRPr lang="en-US" sz="3000" dirty="0"/>
          </a:p>
          <a:p>
            <a:pPr marL="512064" indent="-512064"/>
            <a:r>
              <a:rPr lang="en-US"/>
              <a:t>Trastornos de ansiedad y ataques de pánico</a:t>
            </a:r>
          </a:p>
          <a:p>
            <a:pPr marL="512064" indent="-512064"/>
            <a:r>
              <a:rPr lang="en-US" sz="3000"/>
              <a:t>Trastorno por estrés postraumático (TEPT), incluyendo pesadillas, pensamientos angustiantes recurrentes, depresión e insomnio</a:t>
            </a:r>
          </a:p>
          <a:p>
            <a:pPr marL="512064" indent="-512064"/>
            <a:r>
              <a:rPr lang="en-US"/>
              <a:t>Problemas psicosomáticos sin explicación médica</a:t>
            </a:r>
            <a:endParaRPr lang="en-US" dirty="0" smtClean="0"/>
          </a:p>
          <a:p>
            <a:pPr marL="512064" indent="-512064"/>
            <a:r>
              <a:rPr lang="en-US"/>
              <a:t>Sentimientos de inseguridad, falta de un sentido de identidad, de pertenencia a la comunidad</a:t>
            </a:r>
          </a:p>
          <a:p>
            <a:pPr marL="512064" indent="-512064"/>
            <a:endParaRPr lang="en-US" sz="3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Consecuencias Psicológicas de la VSG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63041"/>
            <a:ext cx="8343900" cy="4772660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/>
              <a:t>Estigmatización social, marginación, hostilidad y rechazo</a:t>
            </a:r>
          </a:p>
          <a:p>
            <a:pPr>
              <a:lnSpc>
                <a:spcPct val="100000"/>
              </a:lnSpc>
            </a:pPr>
            <a:r>
              <a:rPr lang="en-US"/>
              <a:t>Pérdida de las redes de apoyo social</a:t>
            </a:r>
          </a:p>
          <a:p>
            <a:pPr>
              <a:lnSpc>
                <a:spcPct val="100000"/>
              </a:lnSpc>
            </a:pPr>
            <a:r>
              <a:rPr lang="en-US"/>
              <a:t>Retiro de las actividades domésticas, sociales y económicas</a:t>
            </a:r>
          </a:p>
          <a:p>
            <a:pPr>
              <a:lnSpc>
                <a:spcPct val="100000"/>
              </a:lnSpc>
            </a:pPr>
            <a:r>
              <a:rPr lang="en-US"/>
              <a:t>Aislamiento</a:t>
            </a:r>
          </a:p>
          <a:p>
            <a:pPr>
              <a:lnSpc>
                <a:spcPct val="100000"/>
              </a:lnSpc>
            </a:pPr>
            <a:r>
              <a:rPr lang="en-US"/>
              <a:t>La adopción de una apariencia que conforma como un mecanismo de defensa y protección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/>
              <a:t>Volverse "invisible"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Consecuencias Psicosociales de la VSG</a:t>
            </a:r>
          </a:p>
        </p:txBody>
      </p:sp>
    </p:spTree>
    <p:extLst>
      <p:ext uri="{BB962C8B-B14F-4D97-AF65-F5344CB8AC3E}">
        <p14:creationId xmlns:p14="http://schemas.microsoft.com/office/powerpoint/2010/main" val="334623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495414" cy="1032933"/>
          </a:xfrm>
        </p:spPr>
        <p:txBody>
          <a:bodyPr>
            <a:normAutofit fontScale="90000"/>
          </a:bodyPr>
          <a:lstStyle/>
          <a:p>
            <a:r>
              <a:rPr lang="en-US"/>
              <a:t>Cita de un Refugiado Sobreviviente de Minoría Sexual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/>
              <a:t>‘</a:t>
            </a:r>
            <a:r>
              <a:rPr lang="en-US" i="1"/>
              <a:t>No puedes hablar con nadie. Tú no sabes quién ha sido enviado por el gobierno o quién es real. Así que es realmente difícil confiar en alguien en una relación estable. No sé en quién confiar y no sé con quién vivir por mi propia seguridad</a:t>
            </a:r>
            <a:r>
              <a:rPr lang="en-US"/>
              <a:t>.’</a:t>
            </a:r>
            <a:endParaRPr lang="en-US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/>
              <a:t>Refugiado Masculino Transexual, 24 de enero, 2014.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76921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803381"/>
            <a:ext cx="8229600" cy="3699350"/>
          </a:xfrm>
        </p:spPr>
        <p:txBody>
          <a:bodyPr>
            <a:noAutofit/>
          </a:bodyPr>
          <a:lstStyle/>
          <a:p>
            <a:r>
              <a:rPr lang="en-US" dirty="0" err="1"/>
              <a:t>Disfunción</a:t>
            </a:r>
            <a:r>
              <a:rPr lang="en-US" dirty="0"/>
              <a:t> sexual</a:t>
            </a:r>
          </a:p>
          <a:p>
            <a:r>
              <a:rPr lang="en-US" dirty="0" err="1"/>
              <a:t>Pérdida</a:t>
            </a:r>
            <a:r>
              <a:rPr lang="en-US" dirty="0"/>
              <a:t> del </a:t>
            </a:r>
            <a:r>
              <a:rPr lang="en-US" dirty="0" err="1"/>
              <a:t>interés</a:t>
            </a:r>
            <a:r>
              <a:rPr lang="en-US" dirty="0"/>
              <a:t> sexual</a:t>
            </a:r>
          </a:p>
          <a:p>
            <a:r>
              <a:rPr lang="en-US" dirty="0" err="1"/>
              <a:t>Dificultades</a:t>
            </a:r>
            <a:r>
              <a:rPr lang="en-US" dirty="0"/>
              <a:t> con las </a:t>
            </a:r>
            <a:r>
              <a:rPr lang="en-US" dirty="0" err="1"/>
              <a:t>relaciones</a:t>
            </a:r>
            <a:r>
              <a:rPr lang="en-US" dirty="0"/>
              <a:t> </a:t>
            </a:r>
            <a:r>
              <a:rPr lang="en-US" dirty="0" err="1"/>
              <a:t>íntimas</a:t>
            </a:r>
            <a:r>
              <a:rPr lang="en-US" dirty="0"/>
              <a:t> (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resultado</a:t>
            </a:r>
            <a:r>
              <a:rPr lang="en-US" dirty="0"/>
              <a:t> de las </a:t>
            </a:r>
            <a:r>
              <a:rPr lang="en-US" dirty="0" err="1"/>
              <a:t>consecuencias</a:t>
            </a:r>
            <a:r>
              <a:rPr lang="en-US" dirty="0"/>
              <a:t> </a:t>
            </a:r>
            <a:r>
              <a:rPr lang="en-US" dirty="0" err="1"/>
              <a:t>mentales</a:t>
            </a:r>
            <a:r>
              <a:rPr lang="en-US" dirty="0"/>
              <a:t> o </a:t>
            </a:r>
            <a:r>
              <a:rPr lang="en-US" dirty="0" err="1"/>
              <a:t>físicas</a:t>
            </a:r>
            <a:r>
              <a:rPr lang="en-US" dirty="0"/>
              <a:t>)</a:t>
            </a:r>
          </a:p>
          <a:p>
            <a:r>
              <a:rPr lang="en-US" dirty="0" err="1"/>
              <a:t>Muchas</a:t>
            </a:r>
            <a:r>
              <a:rPr lang="en-US" dirty="0"/>
              <a:t> de </a:t>
            </a:r>
            <a:r>
              <a:rPr lang="en-US" dirty="0" err="1"/>
              <a:t>estas</a:t>
            </a:r>
            <a:r>
              <a:rPr lang="en-US" dirty="0"/>
              <a:t> </a:t>
            </a:r>
            <a:r>
              <a:rPr lang="en-US" dirty="0" err="1"/>
              <a:t>dificultades</a:t>
            </a:r>
            <a:r>
              <a:rPr lang="en-US" dirty="0"/>
              <a:t> son el </a:t>
            </a:r>
            <a:r>
              <a:rPr lang="en-US" dirty="0" err="1"/>
              <a:t>resultado</a:t>
            </a:r>
            <a:r>
              <a:rPr lang="en-US" dirty="0"/>
              <a:t> de traumas </a:t>
            </a:r>
            <a:r>
              <a:rPr lang="en-US" dirty="0" err="1"/>
              <a:t>psicológicos</a:t>
            </a:r>
            <a:r>
              <a:rPr lang="en-US" dirty="0"/>
              <a:t> del </a:t>
            </a:r>
            <a:r>
              <a:rPr lang="en-US" dirty="0" err="1"/>
              <a:t>sobreviviente</a:t>
            </a:r>
            <a:r>
              <a:rPr lang="en-US" dirty="0"/>
              <a:t> y de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desafíos</a:t>
            </a:r>
            <a:r>
              <a:rPr lang="en-US" dirty="0"/>
              <a:t> </a:t>
            </a:r>
            <a:r>
              <a:rPr lang="en-US" dirty="0" err="1"/>
              <a:t>persistentes</a:t>
            </a:r>
            <a:r>
              <a:rPr lang="en-US" dirty="0"/>
              <a:t> de la </a:t>
            </a:r>
            <a:r>
              <a:rPr lang="en-US" dirty="0" err="1"/>
              <a:t>depresión</a:t>
            </a:r>
            <a:r>
              <a:rPr lang="en-US" dirty="0"/>
              <a:t>, la </a:t>
            </a:r>
            <a:r>
              <a:rPr lang="en-US" dirty="0" err="1"/>
              <a:t>autoestima</a:t>
            </a:r>
            <a:r>
              <a:rPr lang="en-US" dirty="0"/>
              <a:t> </a:t>
            </a:r>
            <a:r>
              <a:rPr lang="en-US" dirty="0" err="1"/>
              <a:t>baja</a:t>
            </a:r>
            <a:r>
              <a:rPr lang="en-US" dirty="0"/>
              <a:t> y la </a:t>
            </a:r>
            <a:r>
              <a:rPr lang="en-US" dirty="0" err="1" smtClean="0"/>
              <a:t>ansiedad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Consecuencias Psicosexuales de la VSG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4037694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4472</TotalTime>
  <Words>905</Words>
  <Application>Microsoft Office PowerPoint</Application>
  <PresentationFormat>On-screen Show (4:3)</PresentationFormat>
  <Paragraphs>105</Paragraphs>
  <Slides>16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GothamBook</vt:lpstr>
      <vt:lpstr>Office Theme</vt:lpstr>
      <vt:lpstr>PowerPoint Presentation</vt:lpstr>
      <vt:lpstr>Objetivos</vt:lpstr>
      <vt:lpstr>Consecuencias e Impacto de la VSG</vt:lpstr>
      <vt:lpstr>Consecuencias Físicas de la VSG</vt:lpstr>
      <vt:lpstr>Cita de un Refugiado Sobreviviente de Minoría Sexual</vt:lpstr>
      <vt:lpstr>Consecuencias Psicológicas de la VSG</vt:lpstr>
      <vt:lpstr>Consecuencias Psicosociales de la VSG</vt:lpstr>
      <vt:lpstr>Cita de un Refugiado Sobreviviente de Minoría Sexual</vt:lpstr>
      <vt:lpstr>Consecuencias Psicosexuales de la VSG</vt:lpstr>
      <vt:lpstr>Impacto de Largo Plazo de la VSG en el Sobreviviente</vt:lpstr>
      <vt:lpstr>Impacto de Largo Plazo de la VSG en la Familia</vt:lpstr>
      <vt:lpstr>Cita de un Refugiado Sobreviviente de Minoría Sexual</vt:lpstr>
      <vt:lpstr>Estudio de Caso: Marcella</vt:lpstr>
      <vt:lpstr>Estudio de Caso: Marcella</vt:lpstr>
      <vt:lpstr>Resumen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Sarah Durham</dc:creator>
  <cp:lastModifiedBy>Bethany Orlikowski</cp:lastModifiedBy>
  <cp:revision>248</cp:revision>
  <dcterms:created xsi:type="dcterms:W3CDTF">2016-12-14T21:50:39Z</dcterms:created>
  <dcterms:modified xsi:type="dcterms:W3CDTF">2017-06-12T13:20:39Z</dcterms:modified>
</cp:coreProperties>
</file>