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338" r:id="rId2"/>
    <p:sldId id="333" r:id="rId3"/>
    <p:sldId id="330" r:id="rId4"/>
    <p:sldId id="334" r:id="rId5"/>
    <p:sldId id="341" r:id="rId6"/>
    <p:sldId id="321" r:id="rId7"/>
    <p:sldId id="345" r:id="rId8"/>
    <p:sldId id="343" r:id="rId9"/>
    <p:sldId id="325" r:id="rId10"/>
    <p:sldId id="326" r:id="rId11"/>
    <p:sldId id="327" r:id="rId12"/>
    <p:sldId id="339" r:id="rId13"/>
    <p:sldId id="347" r:id="rId14"/>
    <p:sldId id="348" r:id="rId15"/>
    <p:sldId id="311" r:id="rId16"/>
    <p:sldId id="259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03F6E"/>
    <a:srgbClr val="2C5697"/>
    <a:srgbClr val="464646"/>
    <a:srgbClr val="E1026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481" autoAdjust="0"/>
    <p:restoredTop sz="94816" autoAdjust="0"/>
  </p:normalViewPr>
  <p:slideViewPr>
    <p:cSldViewPr snapToGrid="0" snapToObjects="1">
      <p:cViewPr varScale="1">
        <p:scale>
          <a:sx n="78" d="100"/>
          <a:sy n="78" d="100"/>
        </p:scale>
        <p:origin x="90" y="7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98" d="100"/>
          <a:sy n="98" d="100"/>
        </p:scale>
        <p:origin x="-3564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8A5288-0FB4-9140-B1E1-EC75F160B15D}" type="datetimeFigureOut">
              <a:rPr lang="en-US" smtClean="0"/>
              <a:pPr/>
              <a:t>12/21/2016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CF100B-849E-EC43-82FA-5DA0ED8EBFB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29244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E59BEB-9678-CF42-A541-10C099E0E523}" type="datetimeFigureOut">
              <a:rPr lang="en-US" smtClean="0"/>
              <a:pPr/>
              <a:t>12/21/2016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518665-41FC-F14F-AE91-55B01599AC7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32847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518665-41FC-F14F-AE91-55B01599AC73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71582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518665-41FC-F14F-AE91-55B01599AC73}" type="slidenum">
              <a:rPr lang="en-US" smtClean="0">
                <a:solidFill>
                  <a:prstClr val="black"/>
                </a:solidFill>
              </a:rPr>
              <a:pPr/>
              <a:t>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69889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518665-41FC-F14F-AE91-55B01599AC73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8548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518665-41FC-F14F-AE91-55B01599AC73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98280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518665-41FC-F14F-AE91-55B01599AC73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17468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b="1" dirty="0"/>
          </a:p>
          <a:p>
            <a:r>
              <a:rPr lang="en-US" dirty="0"/>
              <a:t>-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518665-41FC-F14F-AE91-55B01599AC73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801627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518665-41FC-F14F-AE91-55B01599AC73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57715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518665-41FC-F14F-AE91-55B01599AC73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57715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518665-41FC-F14F-AE91-55B01599AC73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5310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3"/>
          <p:cNvSpPr>
            <a:spLocks noGrp="1"/>
          </p:cNvSpPr>
          <p:nvPr>
            <p:ph type="body" sz="quarter" idx="4294967295"/>
          </p:nvPr>
        </p:nvSpPr>
        <p:spPr>
          <a:xfrm>
            <a:off x="3352800" y="2743200"/>
            <a:ext cx="5486400" cy="990600"/>
          </a:xfrm>
          <a:prstGeom prst="rect">
            <a:avLst/>
          </a:prstGeom>
        </p:spPr>
        <p:txBody>
          <a:bodyPr/>
          <a:lstStyle/>
          <a:p>
            <a:pPr marL="0" indent="0">
              <a:buNone/>
            </a:pPr>
            <a:endParaRPr lang="en-US" sz="4400" b="1" dirty="0">
              <a:solidFill>
                <a:srgbClr val="2C5697"/>
              </a:solidFill>
            </a:endParaRPr>
          </a:p>
        </p:txBody>
      </p:sp>
      <p:sp>
        <p:nvSpPr>
          <p:cNvPr id="4" name="Text Placeholder 4"/>
          <p:cNvSpPr>
            <a:spLocks noGrp="1"/>
          </p:cNvSpPr>
          <p:nvPr>
            <p:ph type="body" sz="quarter" idx="4294967295"/>
          </p:nvPr>
        </p:nvSpPr>
        <p:spPr>
          <a:xfrm>
            <a:off x="3352800" y="3886200"/>
            <a:ext cx="5486400" cy="533400"/>
          </a:xfrm>
          <a:prstGeom prst="rect">
            <a:avLst/>
          </a:prstGeom>
        </p:spPr>
        <p:txBody>
          <a:bodyPr/>
          <a:lstStyle/>
          <a:p>
            <a:pPr marL="0" indent="0">
              <a:buNone/>
            </a:pPr>
            <a:endParaRPr lang="en-US" sz="1800" dirty="0">
              <a:solidFill>
                <a:srgbClr val="E10267"/>
              </a:solidFill>
              <a:latin typeface="GothamBook" pitchFamily="50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953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Text Placeholder 2"/>
          <p:cNvSpPr>
            <a:spLocks noGrp="1"/>
          </p:cNvSpPr>
          <p:nvPr>
            <p:ph idx="1"/>
          </p:nvPr>
        </p:nvSpPr>
        <p:spPr>
          <a:xfrm>
            <a:off x="457200" y="146304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7813386" y="6429742"/>
            <a:ext cx="119091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4A46A4BB-7A2A-444D-9306-DE68DB00A4AB}" type="slidenum">
              <a:rPr lang="en-US" sz="1100" smtClean="0">
                <a:solidFill>
                  <a:srgbClr val="FFFFFF"/>
                </a:solidFill>
              </a:rPr>
              <a:pPr algn="r"/>
              <a:t>‹#›</a:t>
            </a:fld>
            <a:endParaRPr lang="en-US" sz="1100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ng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953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lnSpc>
                <a:spcPct val="80000"/>
              </a:lnSpc>
              <a:defRPr sz="37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Text Placeholder 2"/>
          <p:cNvSpPr>
            <a:spLocks noGrp="1"/>
          </p:cNvSpPr>
          <p:nvPr>
            <p:ph idx="1"/>
          </p:nvPr>
        </p:nvSpPr>
        <p:spPr>
          <a:xfrm>
            <a:off x="457200" y="146304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7813386" y="6429742"/>
            <a:ext cx="119091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4A46A4BB-7A2A-444D-9306-DE68DB00A4AB}" type="slidenum">
              <a:rPr lang="en-US" sz="1100" smtClean="0">
                <a:solidFill>
                  <a:srgbClr val="FFFFFF"/>
                </a:solidFill>
              </a:rPr>
              <a:pPr algn="r"/>
              <a:t>‹#›</a:t>
            </a:fld>
            <a:endParaRPr lang="en-US" sz="11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78193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ro Photo">
    <p:bg>
      <p:bgPr>
        <a:solidFill>
          <a:srgbClr val="203F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 userDrawn="1"/>
        </p:nvSpPr>
        <p:spPr>
          <a:xfrm>
            <a:off x="7813386" y="6429742"/>
            <a:ext cx="119091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4A46A4BB-7A2A-444D-9306-DE68DB00A4AB}" type="slidenum">
              <a:rPr lang="en-US" sz="1100" smtClean="0">
                <a:solidFill>
                  <a:srgbClr val="FFFFFF"/>
                </a:solidFill>
              </a:rPr>
              <a:pPr algn="r"/>
              <a:t>‹#›</a:t>
            </a:fld>
            <a:endParaRPr lang="en-US" sz="11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89237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jectives_Photo">
    <p:bg>
      <p:bgPr>
        <a:solidFill>
          <a:srgbClr val="203F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70745"/>
            <a:ext cx="8229600" cy="5127452"/>
          </a:xfrm>
          <a:solidFill>
            <a:schemeClr val="tx1">
              <a:alpha val="80000"/>
            </a:schemeClr>
          </a:solidFill>
        </p:spPr>
        <p:txBody>
          <a:bodyPr lIns="457200" rIns="457200" anchor="ctr" anchorCtr="0"/>
          <a:lstStyle>
            <a:lvl1pPr>
              <a:defRPr>
                <a:solidFill>
                  <a:srgbClr val="2C5697"/>
                </a:solidFill>
              </a:defRPr>
            </a:lvl1pPr>
            <a:lvl2pPr>
              <a:defRPr>
                <a:solidFill>
                  <a:srgbClr val="2C5697"/>
                </a:solidFill>
              </a:defRPr>
            </a:lvl2pPr>
            <a:lvl3pPr>
              <a:defRPr>
                <a:solidFill>
                  <a:srgbClr val="2C5697"/>
                </a:solidFill>
              </a:defRPr>
            </a:lvl3pPr>
            <a:lvl4pPr>
              <a:defRPr>
                <a:solidFill>
                  <a:srgbClr val="2C5697"/>
                </a:solidFill>
              </a:defRPr>
            </a:lvl4pPr>
            <a:lvl5pPr>
              <a:defRPr>
                <a:solidFill>
                  <a:srgbClr val="2C5697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extBox 5"/>
          <p:cNvSpPr txBox="1"/>
          <p:nvPr userDrawn="1"/>
        </p:nvSpPr>
        <p:spPr>
          <a:xfrm>
            <a:off x="7813386" y="6429742"/>
            <a:ext cx="119091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4A46A4BB-7A2A-444D-9306-DE68DB00A4AB}" type="slidenum">
              <a:rPr lang="en-US" sz="1100" smtClean="0">
                <a:solidFill>
                  <a:srgbClr val="FFFFFF"/>
                </a:solidFill>
              </a:rPr>
              <a:pPr algn="r"/>
              <a:t>‹#›</a:t>
            </a:fld>
            <a:endParaRPr lang="en-US" sz="11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18168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60059" y="2183279"/>
            <a:ext cx="5545791" cy="2474260"/>
          </a:xfrm>
        </p:spPr>
        <p:txBody>
          <a:bodyPr/>
          <a:lstStyle>
            <a:lvl1pPr>
              <a:defRPr>
                <a:solidFill>
                  <a:srgbClr val="E10267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8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953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6304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422071" y="65405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6" r:id="rId3"/>
    <p:sldLayoutId id="2147483654" r:id="rId4"/>
    <p:sldLayoutId id="2147483655" r:id="rId5"/>
    <p:sldLayoutId id="2147483653" r:id="rId6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4200" b="1" i="0" kern="1200">
          <a:solidFill>
            <a:schemeClr val="tx1"/>
          </a:solidFill>
          <a:latin typeface="Calibri"/>
          <a:ea typeface="+mj-ea"/>
          <a:cs typeface="Calibri"/>
        </a:defRPr>
      </a:lvl1pPr>
    </p:titleStyle>
    <p:bodyStyle>
      <a:lvl1pPr marL="342900" indent="-342900" algn="l" defTabSz="457200" rtl="0" eaLnBrk="1" latinLnBrk="0" hangingPunct="1">
        <a:lnSpc>
          <a:spcPct val="80000"/>
        </a:lnSpc>
        <a:spcBef>
          <a:spcPts val="1000"/>
        </a:spcBef>
        <a:buClr>
          <a:srgbClr val="E10267"/>
        </a:buClr>
        <a:buFont typeface="Arial"/>
        <a:buChar char="•"/>
        <a:defRPr lang="en-US" sz="3000" kern="1200" dirty="0" smtClean="0">
          <a:solidFill>
            <a:srgbClr val="464646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lnSpc>
          <a:spcPct val="80000"/>
        </a:lnSpc>
        <a:spcBef>
          <a:spcPts val="1000"/>
        </a:spcBef>
        <a:buClr>
          <a:srgbClr val="E10267"/>
        </a:buClr>
        <a:buFont typeface="Arial"/>
        <a:buChar char="–"/>
        <a:defRPr lang="en-US" sz="2800" kern="1200" dirty="0" smtClean="0">
          <a:solidFill>
            <a:srgbClr val="464646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lnSpc>
          <a:spcPct val="80000"/>
        </a:lnSpc>
        <a:spcBef>
          <a:spcPts val="1000"/>
        </a:spcBef>
        <a:buClr>
          <a:srgbClr val="E10267"/>
        </a:buClr>
        <a:buFont typeface="Arial"/>
        <a:buChar char="•"/>
        <a:defRPr lang="en-US" sz="2400" kern="1200" dirty="0" smtClean="0">
          <a:solidFill>
            <a:srgbClr val="464646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lnSpc>
          <a:spcPct val="80000"/>
        </a:lnSpc>
        <a:spcBef>
          <a:spcPts val="1000"/>
        </a:spcBef>
        <a:buClr>
          <a:srgbClr val="E10267"/>
        </a:buClr>
        <a:buFont typeface="Arial"/>
        <a:buChar char="–"/>
        <a:defRPr lang="en-US" sz="2000" kern="1200" dirty="0" smtClean="0">
          <a:solidFill>
            <a:srgbClr val="464646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lnSpc>
          <a:spcPct val="80000"/>
        </a:lnSpc>
        <a:spcBef>
          <a:spcPts val="1000"/>
        </a:spcBef>
        <a:buClr>
          <a:srgbClr val="E10267"/>
        </a:buClr>
        <a:buFont typeface="Arial"/>
        <a:buChar char="»"/>
        <a:defRPr lang="en-US" sz="2000" kern="1200" dirty="0">
          <a:solidFill>
            <a:srgbClr val="464646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2"/>
          <p:cNvSpPr txBox="1">
            <a:spLocks/>
          </p:cNvSpPr>
          <p:nvPr/>
        </p:nvSpPr>
        <p:spPr>
          <a:xfrm>
            <a:off x="3164120" y="1828800"/>
            <a:ext cx="5689600" cy="32004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marL="342900" indent="-342900" algn="l" defTabSz="457200" rtl="0" eaLnBrk="1" latinLnBrk="0" hangingPunct="1">
              <a:lnSpc>
                <a:spcPct val="80000"/>
              </a:lnSpc>
              <a:spcBef>
                <a:spcPts val="1000"/>
              </a:spcBef>
              <a:buClr>
                <a:srgbClr val="E10267"/>
              </a:buClr>
              <a:buFont typeface="Arial"/>
              <a:buChar char="•"/>
              <a:defRPr lang="en-US" sz="3000" kern="1200" dirty="0" smtClean="0">
                <a:solidFill>
                  <a:srgbClr val="464646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lnSpc>
                <a:spcPct val="80000"/>
              </a:lnSpc>
              <a:spcBef>
                <a:spcPts val="1000"/>
              </a:spcBef>
              <a:buClr>
                <a:srgbClr val="E10267"/>
              </a:buClr>
              <a:buFont typeface="Arial"/>
              <a:buChar char="–"/>
              <a:defRPr lang="en-US" sz="2800" kern="1200" dirty="0" smtClean="0">
                <a:solidFill>
                  <a:srgbClr val="46464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lnSpc>
                <a:spcPct val="80000"/>
              </a:lnSpc>
              <a:spcBef>
                <a:spcPts val="1000"/>
              </a:spcBef>
              <a:buClr>
                <a:srgbClr val="E10267"/>
              </a:buClr>
              <a:buFont typeface="Arial"/>
              <a:buChar char="•"/>
              <a:defRPr lang="en-US" sz="2400" kern="1200" dirty="0" smtClean="0">
                <a:solidFill>
                  <a:srgbClr val="46464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lnSpc>
                <a:spcPct val="80000"/>
              </a:lnSpc>
              <a:spcBef>
                <a:spcPts val="1000"/>
              </a:spcBef>
              <a:buClr>
                <a:srgbClr val="E10267"/>
              </a:buClr>
              <a:buFont typeface="Arial"/>
              <a:buChar char="–"/>
              <a:defRPr lang="en-US" sz="2000" kern="1200" dirty="0" smtClean="0">
                <a:solidFill>
                  <a:srgbClr val="46464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lnSpc>
                <a:spcPct val="80000"/>
              </a:lnSpc>
              <a:spcBef>
                <a:spcPts val="1000"/>
              </a:spcBef>
              <a:buClr>
                <a:srgbClr val="E10267"/>
              </a:buClr>
              <a:buFont typeface="Arial"/>
              <a:buChar char="»"/>
              <a:defRPr lang="en-US" sz="2000" kern="1200" dirty="0">
                <a:solidFill>
                  <a:srgbClr val="46464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buClrTx/>
              <a:buFont typeface="Arial"/>
              <a:buNone/>
              <a:defRPr/>
            </a:pPr>
            <a:r>
              <a:rPr lang="en-US" sz="3600" b="1" dirty="0">
                <a:solidFill>
                  <a:srgbClr val="2C5697"/>
                </a:solidFill>
                <a:cs typeface="Arial"/>
              </a:rPr>
              <a:t>TRIPLE JEOPARDY: Protecting </a:t>
            </a:r>
          </a:p>
          <a:p>
            <a:pPr marL="0" indent="0" algn="ctr">
              <a:spcBef>
                <a:spcPct val="0"/>
              </a:spcBef>
              <a:buClrTx/>
              <a:buFont typeface="Arial"/>
              <a:buNone/>
              <a:defRPr/>
            </a:pPr>
            <a:r>
              <a:rPr lang="en-US" sz="3600" b="1" dirty="0">
                <a:solidFill>
                  <a:srgbClr val="2C5697"/>
                </a:solidFill>
                <a:cs typeface="Arial"/>
              </a:rPr>
              <a:t>At-Risk Refugee Survivors of Sexual and Gender-Based Violence</a:t>
            </a:r>
          </a:p>
          <a:p>
            <a:pPr marL="0" indent="0" algn="ctr">
              <a:spcBef>
                <a:spcPct val="0"/>
              </a:spcBef>
              <a:buClrTx/>
              <a:buFont typeface="Arial"/>
              <a:buNone/>
              <a:defRPr/>
            </a:pPr>
            <a:endParaRPr lang="en-US" sz="2400" b="1" dirty="0">
              <a:solidFill>
                <a:srgbClr val="E10267"/>
              </a:solidFill>
              <a:cs typeface="Arial"/>
            </a:endParaRPr>
          </a:p>
          <a:p>
            <a:pPr marL="0" indent="0" algn="ctr">
              <a:spcBef>
                <a:spcPct val="0"/>
              </a:spcBef>
              <a:buClrTx/>
              <a:buFont typeface="Arial"/>
              <a:buNone/>
              <a:defRPr/>
            </a:pPr>
            <a:r>
              <a:rPr lang="en-US" sz="2300" dirty="0">
                <a:solidFill>
                  <a:srgbClr val="E10267"/>
                </a:solidFill>
                <a:uFill>
                  <a:solidFill>
                    <a:srgbClr val="2C5697"/>
                  </a:solidFill>
                </a:uFill>
                <a:cs typeface="Arial"/>
              </a:rPr>
              <a:t>IMPACT OF SGBV – SEXUAL MINORITY REFUGEES</a:t>
            </a:r>
          </a:p>
        </p:txBody>
      </p:sp>
    </p:spTree>
    <p:extLst>
      <p:ext uri="{BB962C8B-B14F-4D97-AF65-F5344CB8AC3E}">
        <p14:creationId xmlns:p14="http://schemas.microsoft.com/office/powerpoint/2010/main" val="17438086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1463041"/>
            <a:ext cx="8331200" cy="482346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D</a:t>
            </a:r>
            <a:r>
              <a:rPr lang="en-US" dirty="0" smtClean="0"/>
              <a:t>eterioration in physical </a:t>
            </a:r>
            <a:r>
              <a:rPr lang="en-US" dirty="0"/>
              <a:t>and</a:t>
            </a:r>
            <a:r>
              <a:rPr lang="en-US" dirty="0" smtClean="0"/>
              <a:t> mental health </a:t>
            </a:r>
            <a:r>
              <a:rPr lang="en-US" dirty="0" smtClean="0"/>
              <a:t>due </a:t>
            </a:r>
            <a:r>
              <a:rPr lang="en-US" dirty="0"/>
              <a:t>to</a:t>
            </a:r>
            <a:r>
              <a:rPr lang="en-US" dirty="0" smtClean="0"/>
              <a:t> marginalization and threat of further SGBV the country of asylum</a:t>
            </a:r>
          </a:p>
          <a:p>
            <a:r>
              <a:rPr lang="en-US" dirty="0" smtClean="0"/>
              <a:t>“Intersectional discrimination”</a:t>
            </a:r>
          </a:p>
          <a:p>
            <a:pPr lvl="1"/>
            <a:r>
              <a:rPr lang="en-US" dirty="0"/>
              <a:t>I</a:t>
            </a:r>
            <a:r>
              <a:rPr lang="en-US" dirty="0" smtClean="0"/>
              <a:t>solation </a:t>
            </a:r>
            <a:r>
              <a:rPr lang="en-US" dirty="0"/>
              <a:t>from host </a:t>
            </a:r>
            <a:r>
              <a:rPr lang="en-US" dirty="0" smtClean="0"/>
              <a:t>community, refugees, local </a:t>
            </a:r>
            <a:r>
              <a:rPr lang="en-US" dirty="0"/>
              <a:t>sexual minorities</a:t>
            </a:r>
            <a:endParaRPr lang="en-US" dirty="0" smtClean="0"/>
          </a:p>
          <a:p>
            <a:r>
              <a:rPr lang="en-US" dirty="0" smtClean="0"/>
              <a:t>Exclusion from employment; inability to work</a:t>
            </a:r>
          </a:p>
          <a:p>
            <a:r>
              <a:rPr lang="en-US" dirty="0" smtClean="0"/>
              <a:t>Reduction </a:t>
            </a:r>
            <a:r>
              <a:rPr lang="en-US" dirty="0"/>
              <a:t>or loss of education</a:t>
            </a:r>
          </a:p>
          <a:p>
            <a:r>
              <a:rPr lang="en-US" dirty="0"/>
              <a:t>Dependency/isolation</a:t>
            </a:r>
          </a:p>
          <a:p>
            <a:r>
              <a:rPr lang="en-US" dirty="0"/>
              <a:t>Risk of substance abuse</a:t>
            </a:r>
          </a:p>
          <a:p>
            <a:r>
              <a:rPr lang="en-US" dirty="0" smtClean="0"/>
              <a:t>Risks associated with engaging in </a:t>
            </a:r>
            <a:r>
              <a:rPr lang="en-US" dirty="0"/>
              <a:t>survival sex</a:t>
            </a:r>
          </a:p>
          <a:p>
            <a:r>
              <a:rPr lang="en-US" dirty="0"/>
              <a:t>Secondary victimization by response </a:t>
            </a:r>
            <a:r>
              <a:rPr lang="en-US" dirty="0" smtClean="0"/>
              <a:t>providers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Long-Term Impact of SGBV on the Survivor</a:t>
            </a:r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41247681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1463041"/>
            <a:ext cx="8229600" cy="4772660"/>
          </a:xfrm>
        </p:spPr>
        <p:txBody>
          <a:bodyPr>
            <a:normAutofit/>
          </a:bodyPr>
          <a:lstStyle/>
          <a:p>
            <a:r>
              <a:rPr lang="en-US" dirty="0"/>
              <a:t>Emotional, social and economic stress</a:t>
            </a:r>
          </a:p>
          <a:p>
            <a:r>
              <a:rPr lang="en-US" dirty="0"/>
              <a:t>Social stigmatization</a:t>
            </a:r>
          </a:p>
          <a:p>
            <a:r>
              <a:rPr lang="en-US" dirty="0"/>
              <a:t>Isolation</a:t>
            </a:r>
          </a:p>
          <a:p>
            <a:r>
              <a:rPr lang="en-US" dirty="0"/>
              <a:t>Tensions around gender roles and responsibilities</a:t>
            </a:r>
          </a:p>
          <a:p>
            <a:r>
              <a:rPr lang="en-US" dirty="0"/>
              <a:t>Reduced income</a:t>
            </a:r>
          </a:p>
          <a:p>
            <a:r>
              <a:rPr lang="en-US" dirty="0"/>
              <a:t>Increased expenses</a:t>
            </a:r>
          </a:p>
          <a:p>
            <a:r>
              <a:rPr lang="en-US" dirty="0"/>
              <a:t>Vulnerability to mental health-related problems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Long-Term Impact of SGBV on the Family</a:t>
            </a:r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22088641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Quote from a Sexual Minority Refugee Survivor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‘</a:t>
            </a:r>
            <a:r>
              <a:rPr lang="en-US" i="1" dirty="0" smtClean="0"/>
              <a:t>I </a:t>
            </a:r>
            <a:r>
              <a:rPr lang="en-US" i="1" dirty="0"/>
              <a:t>know how to hide myself so that people are not aware about me. </a:t>
            </a:r>
            <a:r>
              <a:rPr lang="en-US" i="1" dirty="0" smtClean="0"/>
              <a:t>But, </a:t>
            </a:r>
            <a:r>
              <a:rPr lang="en-US" i="1" dirty="0"/>
              <a:t>at home, my children are the ones suffering because the neighbors keep saying that their mother brings </a:t>
            </a:r>
            <a:r>
              <a:rPr lang="en-US" i="1" dirty="0" smtClean="0"/>
              <a:t>girlfriends home</a:t>
            </a:r>
            <a:r>
              <a:rPr lang="en-US" dirty="0" smtClean="0"/>
              <a:t>.</a:t>
            </a:r>
            <a:r>
              <a:rPr lang="en-US" dirty="0" smtClean="0"/>
              <a:t>’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Lesbian Refugee</a:t>
            </a:r>
            <a:r>
              <a:rPr lang="en-US" dirty="0" smtClean="0"/>
              <a:t>, 28 May </a:t>
            </a:r>
            <a:r>
              <a:rPr lang="en-US" dirty="0" smtClean="0"/>
              <a:t>2014.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18151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1095375"/>
            <a:ext cx="8229600" cy="5165725"/>
          </a:xfrm>
        </p:spPr>
        <p:txBody>
          <a:bodyPr>
            <a:noAutofit/>
          </a:bodyPr>
          <a:lstStyle/>
          <a:p>
            <a:pPr marL="6350" indent="-6350">
              <a:buNone/>
            </a:pPr>
            <a:r>
              <a:rPr lang="en-US" sz="3100" dirty="0" smtClean="0"/>
              <a:t>Marcella is </a:t>
            </a:r>
            <a:r>
              <a:rPr lang="en-US" sz="3100" dirty="0"/>
              <a:t>a transgender woman from Colombia. She fled to</a:t>
            </a:r>
            <a:r>
              <a:rPr lang="en-US" sz="3100" dirty="0" smtClean="0"/>
              <a:t> Ecuador four </a:t>
            </a:r>
            <a:r>
              <a:rPr lang="en-US" sz="3100" dirty="0"/>
              <a:t>years ago, after a gang members repeatedly raped her and vowed to “cleanse” the town where she lived of “degenerates.”</a:t>
            </a:r>
            <a:r>
              <a:rPr lang="en-US" sz="3100" dirty="0" smtClean="0"/>
              <a:t> With </a:t>
            </a:r>
            <a:r>
              <a:rPr lang="en-US" sz="3100" dirty="0"/>
              <a:t>few opportunities to support herself,</a:t>
            </a:r>
            <a:r>
              <a:rPr lang="en-US" sz="3100" dirty="0" smtClean="0"/>
              <a:t> Marcella engages </a:t>
            </a:r>
            <a:r>
              <a:rPr lang="en-US" sz="3100" dirty="0"/>
              <a:t>in sex work. She has been subject to physical and sexual violence from </a:t>
            </a:r>
            <a:r>
              <a:rPr lang="en-US" sz="3100" dirty="0" smtClean="0"/>
              <a:t>clients and other transgender sex workers. When she complains to the police, they send her away. She has become quite depressed. For a week she stayed home with her phone off. This caused her sister, whom Marcella usually calls twice a week, to worry for her safety. </a:t>
            </a:r>
            <a:endParaRPr lang="en-US" sz="31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Case Study:</a:t>
            </a:r>
            <a:r>
              <a:rPr lang="en-US" b="0" dirty="0" smtClean="0"/>
              <a:t> Marcella</a:t>
            </a:r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4400345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1463041"/>
            <a:ext cx="8229600" cy="479806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Physical and</a:t>
            </a:r>
            <a:r>
              <a:rPr lang="en-US" dirty="0" smtClean="0"/>
              <a:t> Mental Health Consequences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Psychosocial </a:t>
            </a:r>
            <a:r>
              <a:rPr lang="en-US" dirty="0"/>
              <a:t>Consequences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Economic</a:t>
            </a:r>
            <a:r>
              <a:rPr lang="en-US" dirty="0" smtClean="0"/>
              <a:t> Consequences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Consequences Affecting the Family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Case Study:</a:t>
            </a:r>
            <a:r>
              <a:rPr lang="en-US" b="0" dirty="0" smtClean="0"/>
              <a:t> Marcella</a:t>
            </a:r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44003451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1463041"/>
            <a:ext cx="8229600" cy="480441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SGBV presents a myriad of physical, psychological, psychosocial and psychosexual consequences</a:t>
            </a:r>
          </a:p>
          <a:p>
            <a:r>
              <a:rPr lang="en-US" dirty="0"/>
              <a:t>SGBV not only impacts survivors, but also families and communities</a:t>
            </a:r>
            <a:endParaRPr lang="en-US" dirty="0" smtClean="0"/>
          </a:p>
          <a:p>
            <a:r>
              <a:rPr lang="en-US" dirty="0" smtClean="0"/>
              <a:t>Sexual minority refugees may face further </a:t>
            </a:r>
            <a:r>
              <a:rPr lang="en-US" dirty="0"/>
              <a:t>exposure to SGBV in the country of asylum</a:t>
            </a:r>
            <a:endParaRPr lang="en-US" dirty="0" smtClean="0"/>
          </a:p>
          <a:p>
            <a:r>
              <a:rPr lang="en-US" dirty="0" smtClean="0"/>
              <a:t>They also face psychological </a:t>
            </a:r>
            <a:r>
              <a:rPr lang="en-US" dirty="0"/>
              <a:t>and psychosocial consequences due to discrimination by</a:t>
            </a:r>
            <a:r>
              <a:rPr lang="en-US" dirty="0" smtClean="0"/>
              <a:t> the community and service </a:t>
            </a:r>
            <a:r>
              <a:rPr lang="en-US" dirty="0"/>
              <a:t>providers</a:t>
            </a:r>
            <a:r>
              <a:rPr lang="en-US" dirty="0" smtClean="0"/>
              <a:t> </a:t>
            </a:r>
          </a:p>
          <a:p>
            <a:r>
              <a:rPr lang="en-US" dirty="0" smtClean="0"/>
              <a:t>Sexual minority refugee survivors use self-isolation as coping mechanism for survival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</p:spTree>
    <p:extLst>
      <p:ext uri="{BB962C8B-B14F-4D97-AF65-F5344CB8AC3E}">
        <p14:creationId xmlns:p14="http://schemas.microsoft.com/office/powerpoint/2010/main" val="119552619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017184" y="2185659"/>
            <a:ext cx="5545791" cy="2474260"/>
          </a:xfrm>
        </p:spPr>
        <p:txBody>
          <a:bodyPr>
            <a:normAutofit/>
          </a:bodyPr>
          <a:lstStyle/>
          <a:p>
            <a:pPr algn="r"/>
            <a:endParaRPr lang="en-US" sz="7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902234" cy="1117600"/>
          </a:xfrm>
        </p:spPr>
        <p:txBody>
          <a:bodyPr/>
          <a:lstStyle/>
          <a:p>
            <a:r>
              <a:rPr lang="en-US" dirty="0"/>
              <a:t>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3905250" y="1463040"/>
            <a:ext cx="4810124" cy="4794885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en-US" sz="2100" dirty="0"/>
              <a:t>By the end of the session, participants will be able to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2100" dirty="0"/>
              <a:t>Understand the impact of SGBV on survivors, with a focus on s</a:t>
            </a:r>
            <a:r>
              <a:rPr lang="en-US" sz="2100" dirty="0" smtClean="0"/>
              <a:t>exual </a:t>
            </a:r>
            <a:r>
              <a:rPr lang="en-US" sz="2100" dirty="0"/>
              <a:t>minority refugee survivors 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2100" dirty="0"/>
              <a:t>Recognize the specific needs of sexual minority refugee survivors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463040"/>
            <a:ext cx="3225114" cy="2418836"/>
          </a:xfrm>
          <a:prstGeom prst="rect">
            <a:avLst/>
          </a:prstGeom>
          <a:ln>
            <a:solidFill>
              <a:srgbClr val="203F6E"/>
            </a:solidFill>
          </a:ln>
        </p:spPr>
      </p:pic>
    </p:spTree>
    <p:extLst>
      <p:ext uri="{BB962C8B-B14F-4D97-AF65-F5344CB8AC3E}">
        <p14:creationId xmlns:p14="http://schemas.microsoft.com/office/powerpoint/2010/main" val="42329901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idx="4294967295"/>
          </p:nvPr>
        </p:nvSpPr>
        <p:spPr>
          <a:xfrm>
            <a:off x="457200" y="1463040"/>
            <a:ext cx="8229600" cy="47853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>
                <a:solidFill>
                  <a:srgbClr val="2C5697"/>
                </a:solidFill>
              </a:rPr>
              <a:t>Group Brainstorming</a:t>
            </a:r>
          </a:p>
          <a:p>
            <a:pPr marL="0" indent="0">
              <a:buNone/>
            </a:pPr>
            <a:endParaRPr lang="en-US" sz="2000" dirty="0"/>
          </a:p>
          <a:p>
            <a:pPr marL="512064" indent="-512064"/>
            <a:r>
              <a:rPr lang="en-US" dirty="0"/>
              <a:t>What are the consequences of SGBV on</a:t>
            </a:r>
          </a:p>
          <a:p>
            <a:pPr marL="912114" lvl="1" indent="-512064"/>
            <a:r>
              <a:rPr lang="en-US" dirty="0"/>
              <a:t>A survivor?</a:t>
            </a:r>
          </a:p>
          <a:p>
            <a:pPr marL="912114" lvl="1" indent="-512064"/>
            <a:r>
              <a:rPr lang="en-US" dirty="0"/>
              <a:t>His or her family?</a:t>
            </a:r>
          </a:p>
          <a:p>
            <a:pPr marL="912114" lvl="1" indent="-512064"/>
            <a:r>
              <a:rPr lang="en-US" dirty="0"/>
              <a:t>His or her community?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Consequences and Impact of SGBV</a:t>
            </a:r>
          </a:p>
        </p:txBody>
      </p:sp>
    </p:spTree>
    <p:extLst>
      <p:ext uri="{BB962C8B-B14F-4D97-AF65-F5344CB8AC3E}">
        <p14:creationId xmlns:p14="http://schemas.microsoft.com/office/powerpoint/2010/main" val="22217302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1463040"/>
            <a:ext cx="3787422" cy="448056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b="1" dirty="0"/>
              <a:t>Physical Consequences</a:t>
            </a:r>
          </a:p>
          <a:p>
            <a:r>
              <a:rPr lang="en-US" dirty="0"/>
              <a:t>Broken bones</a:t>
            </a:r>
          </a:p>
          <a:p>
            <a:r>
              <a:rPr lang="en-US" dirty="0"/>
              <a:t>Organ damage</a:t>
            </a:r>
          </a:p>
          <a:p>
            <a:r>
              <a:rPr lang="en-US" dirty="0"/>
              <a:t>Bleeding</a:t>
            </a:r>
          </a:p>
          <a:p>
            <a:r>
              <a:rPr lang="en-US" dirty="0"/>
              <a:t>Hemorrhoids</a:t>
            </a:r>
          </a:p>
          <a:p>
            <a:r>
              <a:rPr lang="en-US" dirty="0"/>
              <a:t>Functional impairments and permanent disabilities</a:t>
            </a:r>
          </a:p>
          <a:p>
            <a:r>
              <a:rPr lang="en-US" dirty="0"/>
              <a:t>Damage to the anus and loss of control over feces </a:t>
            </a:r>
            <a:endParaRPr lang="en-US" dirty="0" smtClean="0"/>
          </a:p>
          <a:p>
            <a:r>
              <a:rPr lang="en-US" dirty="0" smtClean="0"/>
              <a:t>Death</a:t>
            </a:r>
            <a:endParaRPr lang="en-US" dirty="0"/>
          </a:p>
          <a:p>
            <a:pPr marL="0" indent="0">
              <a:buNone/>
            </a:pPr>
            <a:endParaRPr lang="en-US" sz="3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Physical Consequences of SGBV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4294967295"/>
          </p:nvPr>
        </p:nvSpPr>
        <p:spPr>
          <a:xfrm>
            <a:off x="4667750" y="1463039"/>
            <a:ext cx="4019049" cy="4480561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b="1" dirty="0"/>
              <a:t>Reproductive Health Consequences</a:t>
            </a:r>
          </a:p>
          <a:p>
            <a:r>
              <a:rPr lang="en-US" dirty="0"/>
              <a:t>Pelvic inflammatory diseases</a:t>
            </a:r>
          </a:p>
          <a:p>
            <a:r>
              <a:rPr lang="en-US" dirty="0"/>
              <a:t>Sexually transmitted infections</a:t>
            </a:r>
          </a:p>
          <a:p>
            <a:r>
              <a:rPr lang="en-US" dirty="0"/>
              <a:t>Unwanted pregnancy</a:t>
            </a:r>
          </a:p>
          <a:p>
            <a:r>
              <a:rPr lang="en-US" dirty="0"/>
              <a:t>Miscarriage</a:t>
            </a:r>
          </a:p>
          <a:p>
            <a:r>
              <a:rPr lang="en-US" dirty="0"/>
              <a:t>Fistula and related reproductive health effects</a:t>
            </a:r>
          </a:p>
          <a:p>
            <a:r>
              <a:rPr lang="en-US" dirty="0"/>
              <a:t>Sexual physiognomic dysfunction</a:t>
            </a:r>
          </a:p>
          <a:p>
            <a:r>
              <a:rPr lang="en-US" dirty="0" smtClean="0"/>
              <a:t>Infertility</a:t>
            </a:r>
            <a:endParaRPr lang="en-US" dirty="0"/>
          </a:p>
          <a:p>
            <a:pPr marL="0" indent="0">
              <a:buNone/>
            </a:pP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38624753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495414" cy="103293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Quote </a:t>
            </a:r>
            <a:r>
              <a:rPr lang="en-US" dirty="0"/>
              <a:t>from a</a:t>
            </a:r>
            <a:r>
              <a:rPr lang="en-US" dirty="0" smtClean="0"/>
              <a:t> Sexual </a:t>
            </a:r>
            <a:r>
              <a:rPr lang="en-US" dirty="0"/>
              <a:t>M</a:t>
            </a:r>
            <a:r>
              <a:rPr lang="en-US" dirty="0" smtClean="0"/>
              <a:t>inority </a:t>
            </a:r>
            <a:r>
              <a:rPr lang="en-US" dirty="0"/>
              <a:t>R</a:t>
            </a:r>
            <a:r>
              <a:rPr lang="en-US" dirty="0" smtClean="0"/>
              <a:t>efugee Survivor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‘</a:t>
            </a:r>
            <a:r>
              <a:rPr lang="en-US" i="1" dirty="0" smtClean="0"/>
              <a:t>When I was very down and my brain was very… Really, I don’t know who to explain that. I was not even able to write a sentence. So I started going for counseling. I tried to see if I could use my brain again because I had finished university</a:t>
            </a:r>
            <a:r>
              <a:rPr lang="en-US" dirty="0" smtClean="0"/>
              <a:t>.’</a:t>
            </a:r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US" sz="2800" dirty="0"/>
              <a:t>T</a:t>
            </a:r>
            <a:r>
              <a:rPr lang="en-US" sz="2800" dirty="0" smtClean="0"/>
              <a:t>ransgender </a:t>
            </a:r>
            <a:r>
              <a:rPr lang="en-US" sz="2800" dirty="0"/>
              <a:t>M</a:t>
            </a:r>
            <a:r>
              <a:rPr lang="en-US" sz="2800" dirty="0" smtClean="0"/>
              <a:t>ale </a:t>
            </a:r>
            <a:r>
              <a:rPr lang="en-US" sz="2800" dirty="0" smtClean="0"/>
              <a:t>Refugee, </a:t>
            </a:r>
            <a:r>
              <a:rPr lang="en-US" sz="2800" dirty="0" smtClean="0"/>
              <a:t>10 January </a:t>
            </a:r>
            <a:r>
              <a:rPr lang="en-US" sz="2800" dirty="0" smtClean="0"/>
              <a:t>2014.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2769212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idx="4294967295"/>
          </p:nvPr>
        </p:nvSpPr>
        <p:spPr>
          <a:xfrm>
            <a:off x="457200" y="1463040"/>
            <a:ext cx="8229600" cy="4798060"/>
          </a:xfrm>
        </p:spPr>
        <p:txBody>
          <a:bodyPr>
            <a:normAutofit/>
          </a:bodyPr>
          <a:lstStyle/>
          <a:p>
            <a:pPr marL="512064" indent="-512064"/>
            <a:r>
              <a:rPr lang="en-US" dirty="0"/>
              <a:t>Feelings of shame, humiliation, anger, fear, isolation, low </a:t>
            </a:r>
            <a:r>
              <a:rPr lang="en-US" dirty="0" smtClean="0"/>
              <a:t>self-esteem</a:t>
            </a:r>
            <a:endParaRPr lang="en-US" dirty="0"/>
          </a:p>
          <a:p>
            <a:pPr marL="512064" indent="-512064"/>
            <a:r>
              <a:rPr lang="en-US" sz="3000" dirty="0"/>
              <a:t>Suicidal thoughts, suicide attempts, </a:t>
            </a:r>
            <a:r>
              <a:rPr lang="en-US" sz="3000" dirty="0" smtClean="0"/>
              <a:t>self-harm</a:t>
            </a:r>
            <a:endParaRPr lang="en-US" sz="3000" dirty="0"/>
          </a:p>
          <a:p>
            <a:pPr marL="512064" indent="-512064"/>
            <a:r>
              <a:rPr lang="en-US" dirty="0"/>
              <a:t>Anxiety disorders and panic attacks</a:t>
            </a:r>
          </a:p>
          <a:p>
            <a:pPr marL="512064" indent="-512064"/>
            <a:r>
              <a:rPr lang="en-US" sz="3000" dirty="0"/>
              <a:t>Post-traumatic stress disorder (PTSD) including nightmares, recurring distressing thoughts, depression and sleeplessness</a:t>
            </a:r>
          </a:p>
          <a:p>
            <a:pPr marL="512064" indent="-512064"/>
            <a:r>
              <a:rPr lang="en-US" dirty="0"/>
              <a:t>Medically unexplained psychosomatic complaints</a:t>
            </a:r>
            <a:endParaRPr lang="en-US" dirty="0" smtClean="0"/>
          </a:p>
          <a:p>
            <a:pPr marL="512064" indent="-512064"/>
            <a:r>
              <a:rPr lang="en-US" dirty="0" smtClean="0"/>
              <a:t>Feelings of insecurity, lack </a:t>
            </a:r>
            <a:r>
              <a:rPr lang="en-US" dirty="0"/>
              <a:t>of a sense of self,</a:t>
            </a:r>
            <a:r>
              <a:rPr lang="en-US" dirty="0" smtClean="0"/>
              <a:t> connection to community</a:t>
            </a:r>
          </a:p>
          <a:p>
            <a:pPr marL="512064" indent="-512064"/>
            <a:endParaRPr lang="en-US" sz="3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Psychological Consequences of SGBV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1463041"/>
            <a:ext cx="8343900" cy="4772660"/>
          </a:xfrm>
        </p:spPr>
        <p:txBody>
          <a:bodyPr>
            <a:normAutofit lnSpcReduction="10000"/>
          </a:bodyPr>
          <a:lstStyle/>
          <a:p>
            <a:pPr>
              <a:lnSpc>
                <a:spcPct val="100000"/>
              </a:lnSpc>
            </a:pPr>
            <a:r>
              <a:rPr lang="en-US" dirty="0"/>
              <a:t>Social stigmatization, marginalization, hostility and rejection</a:t>
            </a:r>
          </a:p>
          <a:p>
            <a:pPr>
              <a:lnSpc>
                <a:spcPct val="100000"/>
              </a:lnSpc>
            </a:pPr>
            <a:r>
              <a:rPr lang="en-US" dirty="0"/>
              <a:t>Loss of social support networks</a:t>
            </a:r>
          </a:p>
          <a:p>
            <a:pPr>
              <a:lnSpc>
                <a:spcPct val="100000"/>
              </a:lnSpc>
            </a:pPr>
            <a:r>
              <a:rPr lang="en-US" dirty="0"/>
              <a:t>Withdrawal from domestic, social and economic activities</a:t>
            </a:r>
          </a:p>
          <a:p>
            <a:pPr>
              <a:lnSpc>
                <a:spcPct val="100000"/>
              </a:lnSpc>
            </a:pPr>
            <a:r>
              <a:rPr lang="en-US" dirty="0"/>
              <a:t>Isolation</a:t>
            </a:r>
          </a:p>
          <a:p>
            <a:pPr>
              <a:lnSpc>
                <a:spcPct val="100000"/>
              </a:lnSpc>
            </a:pPr>
            <a:r>
              <a:rPr lang="en-US" dirty="0" smtClean="0"/>
              <a:t>Adopting </a:t>
            </a:r>
            <a:r>
              <a:rPr lang="en-US" dirty="0"/>
              <a:t>conforming </a:t>
            </a:r>
            <a:r>
              <a:rPr lang="en-US" dirty="0" smtClean="0"/>
              <a:t>appearance </a:t>
            </a:r>
            <a:r>
              <a:rPr lang="en-US" dirty="0"/>
              <a:t>as </a:t>
            </a:r>
            <a:r>
              <a:rPr lang="en-US" dirty="0" smtClean="0"/>
              <a:t>a coping mechanism and for protection</a:t>
            </a:r>
            <a:endParaRPr lang="en-US" dirty="0"/>
          </a:p>
          <a:p>
            <a:pPr>
              <a:lnSpc>
                <a:spcPct val="100000"/>
              </a:lnSpc>
            </a:pPr>
            <a:r>
              <a:rPr lang="en-US" dirty="0"/>
              <a:t>Becoming </a:t>
            </a:r>
            <a:r>
              <a:rPr lang="en-US" dirty="0" smtClean="0"/>
              <a:t>“invisible</a:t>
            </a:r>
            <a:r>
              <a:rPr lang="en-US" dirty="0"/>
              <a:t>”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Psychosocial Consequences of SGBV</a:t>
            </a:r>
          </a:p>
        </p:txBody>
      </p:sp>
    </p:spTree>
    <p:extLst>
      <p:ext uri="{BB962C8B-B14F-4D97-AF65-F5344CB8AC3E}">
        <p14:creationId xmlns:p14="http://schemas.microsoft.com/office/powerpoint/2010/main" val="3346230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495414" cy="103293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Quote </a:t>
            </a:r>
            <a:r>
              <a:rPr lang="en-US" dirty="0"/>
              <a:t>from a</a:t>
            </a:r>
            <a:r>
              <a:rPr lang="en-US" dirty="0" smtClean="0"/>
              <a:t> Sexual </a:t>
            </a:r>
            <a:r>
              <a:rPr lang="en-US" dirty="0"/>
              <a:t>M</a:t>
            </a:r>
            <a:r>
              <a:rPr lang="en-US" dirty="0" smtClean="0"/>
              <a:t>inority </a:t>
            </a:r>
            <a:r>
              <a:rPr lang="en-US" dirty="0"/>
              <a:t>R</a:t>
            </a:r>
            <a:r>
              <a:rPr lang="en-US" dirty="0" smtClean="0"/>
              <a:t>efugee Survivor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‘</a:t>
            </a:r>
            <a:r>
              <a:rPr lang="en-US" i="1" dirty="0" smtClean="0"/>
              <a:t>You </a:t>
            </a:r>
            <a:r>
              <a:rPr lang="en-US" i="1" dirty="0" smtClean="0"/>
              <a:t>can’t just talk to anyone. You don’t know who was sent by the government or who is real. So it’s really hard to trust someone in a stable relationship. I don’t know who to trust and I don’t know who to live with for my own safety</a:t>
            </a:r>
            <a:r>
              <a:rPr lang="en-US" dirty="0" smtClean="0"/>
              <a:t>.</a:t>
            </a:r>
            <a:r>
              <a:rPr lang="en-US" dirty="0" smtClean="0"/>
              <a:t>’</a:t>
            </a:r>
            <a:endParaRPr lang="en-US" dirty="0" smtClean="0"/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Transgender </a:t>
            </a:r>
            <a:r>
              <a:rPr lang="en-US" sz="2800" dirty="0"/>
              <a:t>M</a:t>
            </a:r>
            <a:r>
              <a:rPr lang="en-US" sz="2800" dirty="0" smtClean="0"/>
              <a:t>ale </a:t>
            </a:r>
            <a:r>
              <a:rPr lang="en-US" sz="2800" dirty="0"/>
              <a:t>R</a:t>
            </a:r>
            <a:r>
              <a:rPr lang="en-US" sz="2800" dirty="0" smtClean="0"/>
              <a:t>efugee</a:t>
            </a:r>
            <a:r>
              <a:rPr lang="en-US" sz="2800" dirty="0" smtClean="0"/>
              <a:t>, 24 January </a:t>
            </a:r>
            <a:r>
              <a:rPr lang="en-US" sz="2800" dirty="0" smtClean="0"/>
              <a:t>2014.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2769212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1803381"/>
            <a:ext cx="8229600" cy="3699350"/>
          </a:xfrm>
        </p:spPr>
        <p:txBody>
          <a:bodyPr>
            <a:noAutofit/>
          </a:bodyPr>
          <a:lstStyle/>
          <a:p>
            <a:r>
              <a:rPr lang="en-US" dirty="0"/>
              <a:t>Sexual dysfunction</a:t>
            </a:r>
          </a:p>
          <a:p>
            <a:r>
              <a:rPr lang="en-US" dirty="0"/>
              <a:t>Loss of sexual interest</a:t>
            </a:r>
          </a:p>
          <a:p>
            <a:r>
              <a:rPr lang="en-US" dirty="0"/>
              <a:t>Difficulties in intimate relations (as a result of mental or physical consequences)</a:t>
            </a:r>
          </a:p>
          <a:p>
            <a:r>
              <a:rPr lang="en-US" dirty="0"/>
              <a:t>Most of these difficulties are a result of psychological trauma to the survivor and persisting challenges of depression, low self-esteem and </a:t>
            </a:r>
            <a:r>
              <a:rPr lang="en-US" dirty="0" smtClean="0"/>
              <a:t>anxiety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Psychosexual Consequences of SGBV</a:t>
            </a:r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40376944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4468</TotalTime>
  <Words>789</Words>
  <Application>Microsoft Office PowerPoint</Application>
  <PresentationFormat>On-screen Show (4:3)</PresentationFormat>
  <Paragraphs>105</Paragraphs>
  <Slides>16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GothamBook</vt:lpstr>
      <vt:lpstr>Office Theme</vt:lpstr>
      <vt:lpstr>PowerPoint Presentation</vt:lpstr>
      <vt:lpstr>Objectives</vt:lpstr>
      <vt:lpstr>Consequences and Impact of SGBV</vt:lpstr>
      <vt:lpstr>Physical Consequences of SGBV</vt:lpstr>
      <vt:lpstr>Quote from a Sexual Minority Refugee Survivor</vt:lpstr>
      <vt:lpstr>Psychological Consequences of SGBV</vt:lpstr>
      <vt:lpstr>Psychosocial Consequences of SGBV</vt:lpstr>
      <vt:lpstr>Quote from a Sexual Minority Refugee Survivor</vt:lpstr>
      <vt:lpstr>Psychosexual Consequences of SGBV</vt:lpstr>
      <vt:lpstr>Long-Term Impact of SGBV on the Survivor</vt:lpstr>
      <vt:lpstr>Long-Term Impact of SGBV on the Family</vt:lpstr>
      <vt:lpstr>Quote from a Sexual Minority Refugee Survivor</vt:lpstr>
      <vt:lpstr>Case Study: Marcella</vt:lpstr>
      <vt:lpstr>Case Study: Marcella</vt:lpstr>
      <vt:lpstr>Summary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Sarah Durham</dc:creator>
  <cp:lastModifiedBy>Bethany Orlikowski</cp:lastModifiedBy>
  <cp:revision>247</cp:revision>
  <dcterms:created xsi:type="dcterms:W3CDTF">2016-12-14T21:50:39Z</dcterms:created>
  <dcterms:modified xsi:type="dcterms:W3CDTF">2016-12-21T22:31:29Z</dcterms:modified>
</cp:coreProperties>
</file>